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37" r:id="rId2"/>
    <p:sldId id="507" r:id="rId3"/>
    <p:sldId id="514" r:id="rId4"/>
    <p:sldId id="512" r:id="rId5"/>
    <p:sldId id="513" r:id="rId6"/>
    <p:sldId id="511" r:id="rId7"/>
    <p:sldId id="495" r:id="rId8"/>
  </p:sldIdLst>
  <p:sldSz cx="9144000" cy="6858000" type="screen4x3"/>
  <p:notesSz cx="7010400" cy="92964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FE12553-AD28-4EF3-A46F-1B5F8F7D49AE}">
          <p14:sldIdLst>
            <p14:sldId id="437"/>
          </p14:sldIdLst>
        </p14:section>
        <p14:section name="Sección sin título" id="{2CDACF66-F319-4CB0-8F07-529F43C01666}">
          <p14:sldIdLst>
            <p14:sldId id="507"/>
            <p14:sldId id="514"/>
            <p14:sldId id="512"/>
            <p14:sldId id="513"/>
            <p14:sldId id="511"/>
            <p14:sldId id="495"/>
          </p14:sldIdLst>
        </p14:section>
        <p14:section name="Sección sin título" id="{90CD7C81-356A-4485-971F-0C8F3A2F669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96633"/>
    <a:srgbClr val="996600"/>
    <a:srgbClr val="8C729A"/>
    <a:srgbClr val="FFFFFF"/>
    <a:srgbClr val="169DA9"/>
    <a:srgbClr val="FFFFF7"/>
    <a:srgbClr val="461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CC71E7-C95E-4396-8950-B10805DB879D}" v="9" dt="2022-08-15T22:58:47.8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8" autoAdjust="0"/>
    <p:restoredTop sz="99813" autoAdjust="0"/>
  </p:normalViewPr>
  <p:slideViewPr>
    <p:cSldViewPr>
      <p:cViewPr varScale="1">
        <p:scale>
          <a:sx n="72" d="100"/>
          <a:sy n="72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D314F78-7E73-4068-BC71-E4AF87C5A5B3}" type="datetimeFigureOut">
              <a:rPr lang="es-MX" smtClean="0"/>
              <a:pPr/>
              <a:t>23/08/2022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E9794D-5716-459B-BCF0-3956FEE6AF6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343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1473683"/>
            <a:ext cx="9144000" cy="23153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13716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r>
              <a:rPr lang="es-ES_tradnl" sz="2400" b="1" dirty="0"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INSTITUTO DE PROTECCIÓN Y SANIDAD AGROPECUARIA</a:t>
            </a:r>
          </a:p>
          <a:p>
            <a:pPr algn="ctr">
              <a:defRPr/>
            </a:pPr>
            <a:endParaRPr lang="es-NI" sz="2800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r>
              <a:rPr lang="es-NI" sz="28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Estrategia operativa para la vigilancia de gusano rosado del algodonero</a:t>
            </a:r>
            <a:endParaRPr lang="es-NI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22CD49B-B974-4017-B5D5-19BA43FE0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79" y="4293096"/>
            <a:ext cx="3478995" cy="1550475"/>
          </a:xfrm>
          <a:prstGeom prst="rect">
            <a:avLst/>
          </a:prstGeom>
        </p:spPr>
      </p:pic>
      <p:pic>
        <p:nvPicPr>
          <p:cNvPr id="10" name="4 Imagen">
            <a:extLst>
              <a:ext uri="{FF2B5EF4-FFF2-40B4-BE49-F238E27FC236}">
                <a16:creationId xmlns:a16="http://schemas.microsoft.com/office/drawing/2014/main" id="{8B5EFBF1-8389-4649-B3DA-D72475A18C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45" b="21056"/>
          <a:stretch/>
        </p:blipFill>
        <p:spPr bwMode="auto">
          <a:xfrm>
            <a:off x="251520" y="287767"/>
            <a:ext cx="4398872" cy="9515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8C9562E-EB30-4C95-BE52-27E5EADD88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116632"/>
            <a:ext cx="1832986" cy="1183372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5C6C519F-F0B6-4CE0-AF24-427BB201B617}"/>
              </a:ext>
            </a:extLst>
          </p:cNvPr>
          <p:cNvSpPr/>
          <p:nvPr/>
        </p:nvSpPr>
        <p:spPr>
          <a:xfrm>
            <a:off x="4650392" y="4452780"/>
            <a:ext cx="432047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NI" b="1" dirty="0">
                <a:latin typeface="Courier New" panose="02070309020205020404" pitchFamily="49" charset="0"/>
                <a:cs typeface="Courier New" panose="02070309020205020404" pitchFamily="49" charset="0"/>
              </a:rPr>
              <a:t>Luis Arnoldo Hernández, M.Sc.</a:t>
            </a:r>
          </a:p>
          <a:p>
            <a:pPr algn="ctr">
              <a:defRPr/>
            </a:pPr>
            <a:r>
              <a:rPr lang="es-NI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Responsable Sección de Vigilancia</a:t>
            </a:r>
          </a:p>
          <a:p>
            <a:pPr algn="ctr">
              <a:defRPr/>
            </a:pPr>
            <a:r>
              <a:rPr lang="es-NI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Fitosanitaria /IPSA</a:t>
            </a:r>
          </a:p>
          <a:p>
            <a:pPr algn="ctr">
              <a:defRPr/>
            </a:pPr>
            <a:endParaRPr lang="es-NI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>
              <a:defRPr/>
            </a:pPr>
            <a:r>
              <a:rPr lang="es-NI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Managua, agosto de 2022</a:t>
            </a:r>
          </a:p>
        </p:txBody>
      </p:sp>
    </p:spTree>
    <p:extLst>
      <p:ext uri="{BB962C8B-B14F-4D97-AF65-F5344CB8AC3E}">
        <p14:creationId xmlns:p14="http://schemas.microsoft.com/office/powerpoint/2010/main" val="3836101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B22A342-97D9-4EF9-8B52-77E2536ECD75}"/>
              </a:ext>
            </a:extLst>
          </p:cNvPr>
          <p:cNvSpPr txBox="1">
            <a:spLocks noChangeArrowheads="1"/>
          </p:cNvSpPr>
          <p:nvPr/>
        </p:nvSpPr>
        <p:spPr>
          <a:xfrm>
            <a:off x="-1730" y="50801"/>
            <a:ext cx="9145730" cy="526574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NI" sz="3600" b="1" dirty="0">
                <a:solidFill>
                  <a:schemeClr val="bg1"/>
                </a:solidFill>
              </a:rPr>
              <a:t>GENERALIDADES </a:t>
            </a:r>
            <a:endParaRPr lang="en-US" altLang="es-NI" sz="3600" b="1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CAFCA05-850A-4334-9621-44449FFDA30C}"/>
              </a:ext>
            </a:extLst>
          </p:cNvPr>
          <p:cNvSpPr txBox="1"/>
          <p:nvPr/>
        </p:nvSpPr>
        <p:spPr>
          <a:xfrm>
            <a:off x="250911" y="575465"/>
            <a:ext cx="8892480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Objetivo: 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Establecer y operacionalizar la metodología para la vigilancia del gusano rosado del algodonero.</a:t>
            </a:r>
            <a:endParaRPr lang="es-NI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F6F8481E-9F76-492F-AEAF-91002CA26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535216"/>
              </p:ext>
            </p:extLst>
          </p:nvPr>
        </p:nvGraphicFramePr>
        <p:xfrm>
          <a:off x="124895" y="1268760"/>
          <a:ext cx="8892480" cy="2346960"/>
        </p:xfrm>
        <a:graphic>
          <a:graphicData uri="http://schemas.openxmlformats.org/drawingml/2006/table">
            <a:tbl>
              <a:tblPr/>
              <a:tblGrid>
                <a:gridCol w="1818757">
                  <a:extLst>
                    <a:ext uri="{9D8B030D-6E8A-4147-A177-3AD203B41FA5}">
                      <a16:colId xmlns:a16="http://schemas.microsoft.com/office/drawing/2014/main" val="3338374681"/>
                    </a:ext>
                  </a:extLst>
                </a:gridCol>
                <a:gridCol w="2340742">
                  <a:extLst>
                    <a:ext uri="{9D8B030D-6E8A-4147-A177-3AD203B41FA5}">
                      <a16:colId xmlns:a16="http://schemas.microsoft.com/office/drawing/2014/main" val="3712496132"/>
                    </a:ext>
                  </a:extLst>
                </a:gridCol>
                <a:gridCol w="2914224">
                  <a:extLst>
                    <a:ext uri="{9D8B030D-6E8A-4147-A177-3AD203B41FA5}">
                      <a16:colId xmlns:a16="http://schemas.microsoft.com/office/drawing/2014/main" val="1842044143"/>
                    </a:ext>
                  </a:extLst>
                </a:gridCol>
                <a:gridCol w="1818757">
                  <a:extLst>
                    <a:ext uri="{9D8B030D-6E8A-4147-A177-3AD203B41FA5}">
                      <a16:colId xmlns:a16="http://schemas.microsoft.com/office/drawing/2014/main" val="3875124234"/>
                    </a:ext>
                  </a:extLst>
                </a:gridCol>
              </a:tblGrid>
              <a:tr h="393562">
                <a:tc>
                  <a:txBody>
                    <a:bodyPr/>
                    <a:lstStyle/>
                    <a:p>
                      <a:pPr algn="ctr" fontAlgn="t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Nombre común de la plaga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Nombre científico de la plaga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Hospederos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Órganos afectados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638395"/>
                  </a:ext>
                </a:extLst>
              </a:tr>
              <a:tr h="787124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Gusano rosado del algodonero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NI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Pectinophora gossypiella </a:t>
                      </a:r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Saunders, 1843.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Algodón (</a:t>
                      </a:r>
                      <a:r>
                        <a:rPr lang="es-E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Gossypium herbaceum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), algodón silvestre (G</a:t>
                      </a:r>
                      <a:r>
                        <a:rPr lang="es-E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ossypium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es-E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arboreum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), higuera (</a:t>
                      </a:r>
                      <a:r>
                        <a:rPr lang="es-MX" sz="1400" b="1" i="1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Ricinus</a:t>
                      </a:r>
                      <a:r>
                        <a:rPr lang="es-MX" sz="1400" b="1" i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s-MX" sz="1400" b="1" i="1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communis</a:t>
                      </a:r>
                      <a:r>
                        <a:rPr lang="es-MX" sz="1400" b="1" i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), 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okra (</a:t>
                      </a:r>
                      <a:r>
                        <a:rPr lang="es-E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Abelmoschus esculentus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), flor de Jamaica (</a:t>
                      </a:r>
                      <a:r>
                        <a:rPr lang="es-E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Hibiscus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es-E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sabdariffa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), malvas rosas (</a:t>
                      </a:r>
                      <a:r>
                        <a:rPr lang="es-E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Hibiscus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sp.) entre otros.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Frutos e inflorescencia.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063223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573016"/>
            <a:ext cx="4104456" cy="223224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3573016"/>
            <a:ext cx="417646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44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B22A342-97D9-4EF9-8B52-77E2536ECD75}"/>
              </a:ext>
            </a:extLst>
          </p:cNvPr>
          <p:cNvSpPr txBox="1">
            <a:spLocks noChangeArrowheads="1"/>
          </p:cNvSpPr>
          <p:nvPr/>
        </p:nvSpPr>
        <p:spPr>
          <a:xfrm>
            <a:off x="-1730" y="50801"/>
            <a:ext cx="9145730" cy="526574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NI" sz="3600" b="1" dirty="0">
                <a:solidFill>
                  <a:schemeClr val="bg1"/>
                </a:solidFill>
              </a:rPr>
              <a:t>ESTRATEGIA A IMPLEMENTAR</a:t>
            </a:r>
            <a:endParaRPr lang="en-US" altLang="es-NI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F4442C3-E0EF-4946-9D4C-6E8AB2D467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896843"/>
              </p:ext>
            </p:extLst>
          </p:nvPr>
        </p:nvGraphicFramePr>
        <p:xfrm>
          <a:off x="185529" y="879299"/>
          <a:ext cx="8887408" cy="5257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4343">
                  <a:extLst>
                    <a:ext uri="{9D8B030D-6E8A-4147-A177-3AD203B41FA5}">
                      <a16:colId xmlns:a16="http://schemas.microsoft.com/office/drawing/2014/main" val="2308937678"/>
                    </a:ext>
                  </a:extLst>
                </a:gridCol>
                <a:gridCol w="4238091">
                  <a:extLst>
                    <a:ext uri="{9D8B030D-6E8A-4147-A177-3AD203B41FA5}">
                      <a16:colId xmlns:a16="http://schemas.microsoft.com/office/drawing/2014/main" val="1230826629"/>
                    </a:ext>
                  </a:extLst>
                </a:gridCol>
                <a:gridCol w="1414974">
                  <a:extLst>
                    <a:ext uri="{9D8B030D-6E8A-4147-A177-3AD203B41FA5}">
                      <a16:colId xmlns:a16="http://schemas.microsoft.com/office/drawing/2014/main" val="1860965811"/>
                    </a:ext>
                  </a:extLst>
                </a:gridCol>
              </a:tblGrid>
              <a:tr h="43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Estrategia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Actividad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>
                          <a:effectLst/>
                          <a:latin typeface="+mn-lt"/>
                        </a:rPr>
                        <a:t>Unidad de Medida</a:t>
                      </a:r>
                      <a:endParaRPr lang="es-NI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5452261"/>
                  </a:ext>
                </a:extLst>
              </a:tr>
              <a:tr h="2506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Rutas de Trampeo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Establecer trampas tipo Jackson con feromona especifica</a:t>
                      </a:r>
                      <a:endParaRPr kumimoji="0" lang="es-NI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es-ES" sz="1800" b="0" i="0" u="sng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trampas</a:t>
                      </a:r>
                      <a:endParaRPr kumimoji="0" lang="es-NI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5881740"/>
                  </a:ext>
                </a:extLst>
              </a:tr>
              <a:tr h="490833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es-E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Rutas de Vigilancia</a:t>
                      </a:r>
                      <a:endParaRPr lang="es-NI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Realizar visitas a sitios de riesgo, para vigilancia del gusano rosado del algodonero</a:t>
                      </a:r>
                      <a:endParaRPr kumimoji="0" lang="es-NI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s-ES" sz="1800" u="sng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visitas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5816968"/>
                  </a:ext>
                </a:extLst>
              </a:tr>
              <a:tr h="306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Capacitación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Charlas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123496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Divulgación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Brochures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428199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>
                          <a:effectLst/>
                          <a:latin typeface="+mn-lt"/>
                        </a:rPr>
                        <a:t>Diagnóstico</a:t>
                      </a:r>
                      <a:endParaRPr lang="es-NI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Toma de muestras para análisis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6320210"/>
                  </a:ext>
                </a:extLst>
              </a:tr>
              <a:tr h="440617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>
                          <a:effectLst/>
                          <a:latin typeface="+mn-lt"/>
                        </a:rPr>
                        <a:t>Supervisión</a:t>
                      </a:r>
                      <a:endParaRPr lang="es-NI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Supervisión por la Dirección de Sanidad Vegetal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8218473"/>
                  </a:ext>
                </a:extLst>
              </a:tr>
              <a:tr h="616119">
                <a:tc v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Supervisión por la Delegación Departamental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6685078"/>
                  </a:ext>
                </a:extLst>
              </a:tr>
              <a:tr h="279719">
                <a:tc v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Supervisión por el Departamento de vigilancia Fitosanitaria y Campañas</a:t>
                      </a:r>
                      <a:r>
                        <a:rPr lang="es-ES" sz="18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MX" sz="1800" baseline="0" dirty="0">
                          <a:effectLst/>
                          <a:latin typeface="+mn-lt"/>
                        </a:rPr>
                        <a:t>(</a:t>
                      </a:r>
                      <a:r>
                        <a:rPr lang="es-ES" sz="1800" dirty="0">
                          <a:effectLst/>
                          <a:latin typeface="+mn-lt"/>
                        </a:rPr>
                        <a:t>DVFC)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6492803"/>
                  </a:ext>
                </a:extLst>
              </a:tr>
              <a:tr h="6161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Evaluación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Evaluación por la Delegación Departamental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3438505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53C073C8-7CBE-49C6-9532-C36B32C6F550}"/>
              </a:ext>
            </a:extLst>
          </p:cNvPr>
          <p:cNvSpPr txBox="1"/>
          <p:nvPr/>
        </p:nvSpPr>
        <p:spPr>
          <a:xfrm>
            <a:off x="251519" y="577375"/>
            <a:ext cx="8640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b="1" dirty="0"/>
              <a:t>GUSANO ROSADO DEL  ALGODONERO     </a:t>
            </a:r>
          </a:p>
        </p:txBody>
      </p:sp>
    </p:spTree>
    <p:extLst>
      <p:ext uri="{BB962C8B-B14F-4D97-AF65-F5344CB8AC3E}">
        <p14:creationId xmlns:p14="http://schemas.microsoft.com/office/powerpoint/2010/main" val="3331119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FE39E50-BD7E-4BD3-B0BC-60742F98B8D4}"/>
              </a:ext>
            </a:extLst>
          </p:cNvPr>
          <p:cNvSpPr txBox="1"/>
          <p:nvPr/>
        </p:nvSpPr>
        <p:spPr>
          <a:xfrm>
            <a:off x="192392" y="188640"/>
            <a:ext cx="8604956" cy="5619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ES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Rutas de trampeo: </a:t>
            </a:r>
          </a:p>
          <a:p>
            <a:pPr lvl="0" algn="just">
              <a:lnSpc>
                <a:spcPct val="115000"/>
              </a:lnSpc>
            </a:pPr>
            <a:endParaRPr lang="es-ES" sz="20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Tipo de trampas: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Se utilizaran trampas con pegamento de forma delta (Jackson), con feromona específica (gossyplure).</a:t>
            </a:r>
          </a:p>
          <a:p>
            <a:pPr algn="just">
              <a:lnSpc>
                <a:spcPct val="115000"/>
              </a:lnSpc>
            </a:pPr>
            <a:endParaRPr lang="es-MX" sz="2000" dirty="0"/>
          </a:p>
          <a:p>
            <a:pPr lvl="0" algn="just">
              <a:lnSpc>
                <a:spcPct val="115000"/>
              </a:lnSpc>
            </a:pP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</a:rPr>
              <a:t>Sitios/densidad de trampeo: 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</a:rPr>
              <a:t>Se colocarán al menos 25 trampas por ruta. Para mantener y preservar el estatus, se establecerán dos rutas de trampeo en las islas de Corn Island (50 trampas: ruta 1-Corn Island con 25 trampas; y ruta 2-Little Corn Island con 25 trampas) y tres en suelo continental nicaragüense (95 trampas: ruta 3-RACCS-Chontales-Boaco con 35 trampas; ruta 4-Rivas-Granada-Masaya con 30 trampas; y ruta 5 Managua-León-Chinandega con 30 trampas). El total de trampas a instalar será de 145.</a:t>
            </a:r>
          </a:p>
          <a:p>
            <a:pPr lvl="0" algn="just">
              <a:lnSpc>
                <a:spcPct val="115000"/>
              </a:lnSpc>
            </a:pPr>
            <a:endParaRPr lang="es-MX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</a:rPr>
              <a:t>Para el caso de las islas, se establecerá una densidad de trampeo de 1-2 trampas /km2. En suelo continental las trampas se instalaran sobre sitios de mayor riego (vías de comunicación y huertas comerciales), cada 3-5 kilómetros.</a:t>
            </a:r>
          </a:p>
          <a:p>
            <a:pPr lvl="0" algn="just">
              <a:lnSpc>
                <a:spcPct val="115000"/>
              </a:lnSpc>
            </a:pPr>
            <a:endParaRPr lang="es-ES" sz="20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341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5536" y="187340"/>
            <a:ext cx="84249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pPr algn="just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Ubicación: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Las trampas se instalaran en hospederos silvestres y de traspatio; así como en plantaciones comerciales en las zonas de producción. La trampa se colocará en el hospedero preferiblemente que tenga frutos, a una altura media de la parte del follaje, libre de ramas y protegida de los rayos solares. La trampa deberá colocarse orientada a la dirección del viento en su parte hueca para facilitar la dispersión del atrayente.</a:t>
            </a: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Período de inspección: </a:t>
            </a:r>
            <a:r>
              <a:rPr lang="es-MX" dirty="0">
                <a:latin typeface="Arial" panose="020B0604020202020204" pitchFamily="34" charset="0"/>
              </a:rPr>
              <a:t>E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</a:rPr>
              <a:t>n las islas de Corn Island las inspecciones se llevaran a cabo cada quince días y en suelo continental Nicaragüense, l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as inspecciones se llevarán a cabo cada tres meses. Para tal efecto, previamente se instalaran las trampas al menos siete días antes de la inspección. </a:t>
            </a: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/>
              <a:t>Codificación:</a:t>
            </a:r>
            <a:r>
              <a:rPr lang="es-MX" dirty="0"/>
              <a:t> </a:t>
            </a:r>
          </a:p>
          <a:p>
            <a:pPr algn="just"/>
            <a:r>
              <a:rPr lang="es-MX" dirty="0">
                <a:latin typeface="+mj-lt"/>
              </a:rPr>
              <a:t>93-35/PV-TJ-PG-000187= RACCS (93), Nueva Guinea (35), Programa de Vigilancia (PV), Trampa Jackson (TJ), Atrayente para Pectinophora gossypiella (PG), y el número consecutivo de la trampa (000187).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2777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2BB04C2-E043-4C6E-9CF9-EF713BC169C9}"/>
              </a:ext>
            </a:extLst>
          </p:cNvPr>
          <p:cNvSpPr txBox="1"/>
          <p:nvPr/>
        </p:nvSpPr>
        <p:spPr>
          <a:xfrm>
            <a:off x="131534" y="3356992"/>
            <a:ext cx="8856984" cy="646331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s-NI"/>
            </a:defPPr>
            <a:lvl1pPr algn="ctr"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NI" dirty="0"/>
              <a:t>DELEGACIONES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4" y="4149080"/>
            <a:ext cx="8905044" cy="129963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31534" y="116632"/>
            <a:ext cx="8881014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MX" b="1" u="sng" dirty="0">
                <a:latin typeface="Arial" panose="020B0604020202020204" pitchFamily="34" charset="0"/>
                <a:ea typeface="Calibri" panose="020F0502020204030204" pitchFamily="34" charset="0"/>
              </a:rPr>
              <a:t>Rutas de Vigilancia:</a:t>
            </a: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</a:rPr>
              <a:t>Para mantener y preservar el estatus, se establecerán dos rutas de vigilancia en las islas de Corn Island (Ruta 1-Corn Island y ruta 2-Little Corn Island). En cada ruta se efectuaran al menos 15 sitios urbanos, traspatio, </a:t>
            </a:r>
            <a:r>
              <a:rPr lang="es-MX">
                <a:latin typeface="Arial" panose="020B0604020202020204" pitchFamily="34" charset="0"/>
                <a:ea typeface="Calibri" panose="020F0502020204030204" pitchFamily="34" charset="0"/>
              </a:rPr>
              <a:t>carreteras, viveros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</a:rPr>
              <a:t>, hoteles, lugares turísticos y áreas silvestres.</a:t>
            </a:r>
          </a:p>
          <a:p>
            <a:pPr lvl="0" algn="just">
              <a:lnSpc>
                <a:spcPct val="115000"/>
              </a:lnSpc>
            </a:pPr>
            <a:endParaRPr lang="es-MX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</a:rPr>
              <a:t>Período de inspección: 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</a:rPr>
              <a:t>Las inspecciones se llevarán a cabo de manera quincenal y de manera aleatoria. </a:t>
            </a:r>
          </a:p>
          <a:p>
            <a:pPr algn="just">
              <a:lnSpc>
                <a:spcPct val="115000"/>
              </a:lnSpc>
            </a:pPr>
            <a:endParaRPr lang="es-MX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Codificación: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Se codificaran bajo el siguiente esquema: -RV-GRA #= RV (Ruta de Vigilancia), GRA (Gusano Rosado del algodonero) y el número de ruta. </a:t>
            </a:r>
            <a:endParaRPr lang="es-MX" dirty="0"/>
          </a:p>
          <a:p>
            <a:pPr algn="just">
              <a:lnSpc>
                <a:spcPct val="115000"/>
              </a:lnSpc>
            </a:pPr>
            <a:endParaRPr lang="es-MX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</a:pPr>
            <a:endParaRPr lang="es-MX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992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25396"/>
            <a:ext cx="8229600" cy="1143000"/>
          </a:xfrm>
        </p:spPr>
        <p:txBody>
          <a:bodyPr>
            <a:normAutofit/>
          </a:bodyPr>
          <a:lstStyle/>
          <a:p>
            <a:r>
              <a:rPr lang="es-NI" sz="5400" dirty="0"/>
              <a:t>¿PREGUNTAS?</a:t>
            </a:r>
          </a:p>
        </p:txBody>
      </p:sp>
      <p:pic>
        <p:nvPicPr>
          <p:cNvPr id="6146" name="Picture 2" descr="Pin de Elizabeth Macias Rodriguez en Caritas emoticones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67062"/>
            <a:ext cx="2592288" cy="209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uchas Gracias GIFs | Teno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12976"/>
            <a:ext cx="3496022" cy="262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1412776"/>
            <a:ext cx="586714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31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7557</TotalTime>
  <Words>654</Words>
  <Application>Microsoft Office PowerPoint</Application>
  <PresentationFormat>Presentación en pantalla (4:3)</PresentationFormat>
  <Paragraphs>101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Aharoni</vt:lpstr>
      <vt:lpstr>Arial</vt:lpstr>
      <vt:lpstr>Arial Black</vt:lpstr>
      <vt:lpstr>Calibri</vt:lpstr>
      <vt:lpstr>Courier New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Martin Agenor Rosales</dc:creator>
  <cp:lastModifiedBy>Martin Agenor Rosales Mondragón</cp:lastModifiedBy>
  <cp:revision>726</cp:revision>
  <cp:lastPrinted>2019-10-25T22:32:55Z</cp:lastPrinted>
  <dcterms:created xsi:type="dcterms:W3CDTF">2018-03-15T16:09:17Z</dcterms:created>
  <dcterms:modified xsi:type="dcterms:W3CDTF">2022-08-23T14:26:19Z</dcterms:modified>
</cp:coreProperties>
</file>