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437" r:id="rId2"/>
    <p:sldId id="507" r:id="rId3"/>
    <p:sldId id="514" r:id="rId4"/>
    <p:sldId id="512" r:id="rId5"/>
    <p:sldId id="515" r:id="rId6"/>
    <p:sldId id="513" r:id="rId7"/>
    <p:sldId id="495" r:id="rId8"/>
  </p:sldIdLst>
  <p:sldSz cx="9144000" cy="6858000" type="screen4x3"/>
  <p:notesSz cx="7010400" cy="9296400"/>
  <p:defaultTextStyle>
    <a:defPPr>
      <a:defRPr lang="es-N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1FE12553-AD28-4EF3-A46F-1B5F8F7D49AE}">
          <p14:sldIdLst>
            <p14:sldId id="437"/>
          </p14:sldIdLst>
        </p14:section>
        <p14:section name="Sección sin título" id="{2CDACF66-F319-4CB0-8F07-529F43C01666}">
          <p14:sldIdLst>
            <p14:sldId id="507"/>
            <p14:sldId id="514"/>
            <p14:sldId id="512"/>
            <p14:sldId id="515"/>
            <p14:sldId id="513"/>
            <p14:sldId id="495"/>
          </p14:sldIdLst>
        </p14:section>
        <p14:section name="Sección sin título" id="{90CD7C81-356A-4485-971F-0C8F3A2F669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996633"/>
    <a:srgbClr val="996600"/>
    <a:srgbClr val="8C729A"/>
    <a:srgbClr val="FFFFFF"/>
    <a:srgbClr val="169DA9"/>
    <a:srgbClr val="FFFFF7"/>
    <a:srgbClr val="4619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CC71E7-C95E-4396-8950-B10805DB879D}" v="9" dt="2022-08-15T22:58:47.8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38" autoAdjust="0"/>
    <p:restoredTop sz="99813" autoAdjust="0"/>
  </p:normalViewPr>
  <p:slideViewPr>
    <p:cSldViewPr>
      <p:cViewPr>
        <p:scale>
          <a:sx n="100" d="100"/>
          <a:sy n="100" d="100"/>
        </p:scale>
        <p:origin x="666" y="-5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D314F78-7E73-4068-BC71-E4AF87C5A5B3}" type="datetimeFigureOut">
              <a:rPr lang="es-MX" smtClean="0"/>
              <a:pPr/>
              <a:t>23/08/2022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FE9794D-5716-459B-BCF0-3956FEE6AF6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3438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23/8/2022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23/8/2022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23/8/2022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23/8/2022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23/8/2022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23/8/2022</a:t>
            </a:fld>
            <a:endParaRPr lang="es-NI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23/8/2022</a:t>
            </a:fld>
            <a:endParaRPr lang="es-NI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23/8/2022</a:t>
            </a:fld>
            <a:endParaRPr lang="es-NI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23/8/2022</a:t>
            </a:fld>
            <a:endParaRPr lang="es-NI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23/8/2022</a:t>
            </a:fld>
            <a:endParaRPr lang="es-NI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NI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23/8/2022</a:t>
            </a:fld>
            <a:endParaRPr lang="es-NI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0EFDA-05FC-4275-9C97-321CA10EF6C6}" type="datetimeFigureOut">
              <a:rPr lang="es-NI" smtClean="0"/>
              <a:pPr/>
              <a:t>23/8/2022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N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1473683"/>
            <a:ext cx="9144000" cy="231535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13716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r>
              <a:rPr lang="es-ES_tradnl" sz="2400" b="1" dirty="0">
                <a:solidFill>
                  <a:srgbClr val="0070C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INSTITUTO DE PROTECCIÓN Y SANIDAD AGROPECUARIA</a:t>
            </a:r>
          </a:p>
          <a:p>
            <a:pPr algn="ctr">
              <a:defRPr/>
            </a:pPr>
            <a:endParaRPr lang="es-NI" sz="2800" b="1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>
              <a:defRPr/>
            </a:pPr>
            <a:r>
              <a:rPr lang="es-NI" sz="2800" b="1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Estrategia operativa para la vigilancia de la cochinilla rosada</a:t>
            </a:r>
            <a:endParaRPr lang="es-NI" b="1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22CD49B-B974-4017-B5D5-19BA43FE0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79" y="4293096"/>
            <a:ext cx="3478995" cy="1550475"/>
          </a:xfrm>
          <a:prstGeom prst="rect">
            <a:avLst/>
          </a:prstGeom>
        </p:spPr>
      </p:pic>
      <p:pic>
        <p:nvPicPr>
          <p:cNvPr id="10" name="4 Imagen">
            <a:extLst>
              <a:ext uri="{FF2B5EF4-FFF2-40B4-BE49-F238E27FC236}">
                <a16:creationId xmlns:a16="http://schemas.microsoft.com/office/drawing/2014/main" id="{8B5EFBF1-8389-4649-B3DA-D72475A18C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945" b="21056"/>
          <a:stretch/>
        </p:blipFill>
        <p:spPr bwMode="auto">
          <a:xfrm>
            <a:off x="251520" y="287767"/>
            <a:ext cx="4398872" cy="9515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8C9562E-EB30-4C95-BE52-27E5EADD88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1" y="116632"/>
            <a:ext cx="1832986" cy="1183372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5C6C519F-F0B6-4CE0-AF24-427BB201B617}"/>
              </a:ext>
            </a:extLst>
          </p:cNvPr>
          <p:cNvSpPr/>
          <p:nvPr/>
        </p:nvSpPr>
        <p:spPr>
          <a:xfrm>
            <a:off x="4650392" y="4452780"/>
            <a:ext cx="4320479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NI" b="1" dirty="0">
                <a:latin typeface="Courier New" panose="02070309020205020404" pitchFamily="49" charset="0"/>
                <a:cs typeface="Courier New" panose="02070309020205020404" pitchFamily="49" charset="0"/>
              </a:rPr>
              <a:t>Luis Arnoldo Hernández, M.Sc.</a:t>
            </a:r>
          </a:p>
          <a:p>
            <a:pPr algn="ctr">
              <a:defRPr/>
            </a:pPr>
            <a:r>
              <a:rPr lang="es-NI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Responsable Sección de Vigilancia</a:t>
            </a:r>
          </a:p>
          <a:p>
            <a:pPr algn="ctr">
              <a:defRPr/>
            </a:pPr>
            <a:r>
              <a:rPr lang="es-NI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Fitosanitaria /IPSA</a:t>
            </a:r>
          </a:p>
          <a:p>
            <a:pPr algn="ctr">
              <a:defRPr/>
            </a:pPr>
            <a:endParaRPr lang="es-NI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>
              <a:defRPr/>
            </a:pPr>
            <a:r>
              <a:rPr lang="es-NI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Managua, agosto de 2022</a:t>
            </a:r>
          </a:p>
        </p:txBody>
      </p:sp>
    </p:spTree>
    <p:extLst>
      <p:ext uri="{BB962C8B-B14F-4D97-AF65-F5344CB8AC3E}">
        <p14:creationId xmlns:p14="http://schemas.microsoft.com/office/powerpoint/2010/main" val="3836101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2B22A342-97D9-4EF9-8B52-77E2536ECD75}"/>
              </a:ext>
            </a:extLst>
          </p:cNvPr>
          <p:cNvSpPr txBox="1">
            <a:spLocks noChangeArrowheads="1"/>
          </p:cNvSpPr>
          <p:nvPr/>
        </p:nvSpPr>
        <p:spPr>
          <a:xfrm>
            <a:off x="-1730" y="50801"/>
            <a:ext cx="9145730" cy="526574"/>
          </a:xfrm>
          <a:prstGeom prst="rect">
            <a:avLst/>
          </a:prstGeom>
          <a:solidFill>
            <a:srgbClr val="FF33CC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NI" sz="3600" b="1" dirty="0">
                <a:solidFill>
                  <a:schemeClr val="bg1"/>
                </a:solidFill>
              </a:rPr>
              <a:t>GENERALIDADES </a:t>
            </a:r>
            <a:endParaRPr lang="en-US" altLang="es-NI" sz="3600" b="1" dirty="0">
              <a:solidFill>
                <a:schemeClr val="bg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CAFCA05-850A-4334-9621-44449FFDA30C}"/>
              </a:ext>
            </a:extLst>
          </p:cNvPr>
          <p:cNvSpPr txBox="1"/>
          <p:nvPr/>
        </p:nvSpPr>
        <p:spPr>
          <a:xfrm>
            <a:off x="250911" y="575465"/>
            <a:ext cx="8892480" cy="72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s-E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Objetivo: </a:t>
            </a: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Establecer y operacionalizar la metodología para la vigilancia de  cochinilla rosada del hibiscus</a:t>
            </a:r>
            <a:endParaRPr lang="es-NI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F6F8481E-9F76-492F-AEAF-91002CA265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50744"/>
              </p:ext>
            </p:extLst>
          </p:nvPr>
        </p:nvGraphicFramePr>
        <p:xfrm>
          <a:off x="124895" y="1268760"/>
          <a:ext cx="8892480" cy="2987040"/>
        </p:xfrm>
        <a:graphic>
          <a:graphicData uri="http://schemas.openxmlformats.org/drawingml/2006/table">
            <a:tbl>
              <a:tblPr/>
              <a:tblGrid>
                <a:gridCol w="1818757">
                  <a:extLst>
                    <a:ext uri="{9D8B030D-6E8A-4147-A177-3AD203B41FA5}">
                      <a16:colId xmlns:a16="http://schemas.microsoft.com/office/drawing/2014/main" val="3338374681"/>
                    </a:ext>
                  </a:extLst>
                </a:gridCol>
                <a:gridCol w="2340742">
                  <a:extLst>
                    <a:ext uri="{9D8B030D-6E8A-4147-A177-3AD203B41FA5}">
                      <a16:colId xmlns:a16="http://schemas.microsoft.com/office/drawing/2014/main" val="3712496132"/>
                    </a:ext>
                  </a:extLst>
                </a:gridCol>
                <a:gridCol w="2914224">
                  <a:extLst>
                    <a:ext uri="{9D8B030D-6E8A-4147-A177-3AD203B41FA5}">
                      <a16:colId xmlns:a16="http://schemas.microsoft.com/office/drawing/2014/main" val="1842044143"/>
                    </a:ext>
                  </a:extLst>
                </a:gridCol>
                <a:gridCol w="1818757">
                  <a:extLst>
                    <a:ext uri="{9D8B030D-6E8A-4147-A177-3AD203B41FA5}">
                      <a16:colId xmlns:a16="http://schemas.microsoft.com/office/drawing/2014/main" val="3875124234"/>
                    </a:ext>
                  </a:extLst>
                </a:gridCol>
              </a:tblGrid>
              <a:tr h="393562">
                <a:tc>
                  <a:txBody>
                    <a:bodyPr/>
                    <a:lstStyle/>
                    <a:p>
                      <a:pPr algn="ctr" fontAlgn="t"/>
                      <a:r>
                        <a:rPr lang="es-N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Nombre común de la plaga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Nombre científico de la plaga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Hospederos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Órganos afectados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638395"/>
                  </a:ext>
                </a:extLst>
              </a:tr>
              <a:tr h="787124"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Cochinilla rosada del hibiscus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NI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Maconellicoccus</a:t>
                      </a:r>
                      <a:r>
                        <a:rPr lang="es-N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es-NI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hirsutus</a:t>
                      </a:r>
                      <a:r>
                        <a:rPr lang="es-N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(Green)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Plantas de las familias  malváceas, leguminosas y las moráceas,</a:t>
                      </a:r>
                      <a:r>
                        <a:rPr lang="es-MX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entre los que se encuentran a</a:t>
                      </a:r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rboles forestales, árboles frutales, plantas ornamentales, tubérculos y hortalizas, así como especies vegetales silvestres, arvenses o de bosques tropicales y semitropicales.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N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Hojas, frutos, ramas.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063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0044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2B22A342-97D9-4EF9-8B52-77E2536ECD75}"/>
              </a:ext>
            </a:extLst>
          </p:cNvPr>
          <p:cNvSpPr txBox="1">
            <a:spLocks noChangeArrowheads="1"/>
          </p:cNvSpPr>
          <p:nvPr/>
        </p:nvSpPr>
        <p:spPr>
          <a:xfrm>
            <a:off x="-1730" y="50801"/>
            <a:ext cx="9145730" cy="526574"/>
          </a:xfrm>
          <a:prstGeom prst="rect">
            <a:avLst/>
          </a:prstGeom>
          <a:solidFill>
            <a:srgbClr val="FF33CC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NI" sz="3600" b="1" dirty="0">
                <a:solidFill>
                  <a:schemeClr val="bg1"/>
                </a:solidFill>
              </a:rPr>
              <a:t>ESTRATEGIA A IMPLEMENTAR</a:t>
            </a:r>
            <a:endParaRPr lang="en-US" altLang="es-NI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F4442C3-E0EF-4946-9D4C-6E8AB2D467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561419"/>
              </p:ext>
            </p:extLst>
          </p:nvPr>
        </p:nvGraphicFramePr>
        <p:xfrm>
          <a:off x="185529" y="879299"/>
          <a:ext cx="8887408" cy="50920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34343">
                  <a:extLst>
                    <a:ext uri="{9D8B030D-6E8A-4147-A177-3AD203B41FA5}">
                      <a16:colId xmlns:a16="http://schemas.microsoft.com/office/drawing/2014/main" val="2308937678"/>
                    </a:ext>
                  </a:extLst>
                </a:gridCol>
                <a:gridCol w="4238091">
                  <a:extLst>
                    <a:ext uri="{9D8B030D-6E8A-4147-A177-3AD203B41FA5}">
                      <a16:colId xmlns:a16="http://schemas.microsoft.com/office/drawing/2014/main" val="1230826629"/>
                    </a:ext>
                  </a:extLst>
                </a:gridCol>
                <a:gridCol w="1414974">
                  <a:extLst>
                    <a:ext uri="{9D8B030D-6E8A-4147-A177-3AD203B41FA5}">
                      <a16:colId xmlns:a16="http://schemas.microsoft.com/office/drawing/2014/main" val="1860965811"/>
                    </a:ext>
                  </a:extLst>
                </a:gridCol>
              </a:tblGrid>
              <a:tr h="434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Estrategia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Actividad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800">
                          <a:effectLst/>
                          <a:latin typeface="+mn-lt"/>
                        </a:rPr>
                        <a:t>Unidad de Medida</a:t>
                      </a:r>
                      <a:endParaRPr lang="es-NI" sz="2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5452261"/>
                  </a:ext>
                </a:extLst>
              </a:tr>
              <a:tr h="2506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Rutas de exploración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MX" sz="1800" dirty="0">
                          <a:effectLst/>
                          <a:latin typeface="+mn-lt"/>
                        </a:rPr>
                        <a:t>Realizar visitas a fincas de exploración, para la prospección de cochinilla rosada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800">
                          <a:effectLst/>
                          <a:latin typeface="+mn-lt"/>
                        </a:rPr>
                        <a:t>N</a:t>
                      </a:r>
                      <a:r>
                        <a:rPr lang="es-ES" sz="1800" u="sng" baseline="30000">
                          <a:effectLst/>
                          <a:latin typeface="+mn-lt"/>
                        </a:rPr>
                        <a:t>o</a:t>
                      </a:r>
                      <a:r>
                        <a:rPr lang="es-ES" sz="1800">
                          <a:effectLst/>
                          <a:latin typeface="+mn-lt"/>
                        </a:rPr>
                        <a:t> visitas</a:t>
                      </a:r>
                      <a:endParaRPr lang="es-NI" sz="2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5881740"/>
                  </a:ext>
                </a:extLst>
              </a:tr>
              <a:tr h="490833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es-E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Rutas de vigilancia</a:t>
                      </a:r>
                      <a:endParaRPr lang="es-NI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Realizar visitas a sitios de riesgo, para vigilancia de cochinilla rosada 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s-ES" sz="1800" u="sng" baseline="30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s-E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visitas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5816968"/>
                  </a:ext>
                </a:extLst>
              </a:tr>
              <a:tr h="3065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Capacitación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Charlas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Número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123496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Divulgación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Brochures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Número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4281999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800">
                          <a:effectLst/>
                          <a:latin typeface="+mn-lt"/>
                        </a:rPr>
                        <a:t>Diagnóstico</a:t>
                      </a:r>
                      <a:endParaRPr lang="es-NI" sz="2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Toma de muestras para análisis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Número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6320210"/>
                  </a:ext>
                </a:extLst>
              </a:tr>
              <a:tr h="440617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800">
                          <a:effectLst/>
                          <a:latin typeface="+mn-lt"/>
                        </a:rPr>
                        <a:t>Supervisión</a:t>
                      </a:r>
                      <a:endParaRPr lang="es-NI" sz="2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Supervisión por la Dirección de Sanidad Vegetal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Número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8218473"/>
                  </a:ext>
                </a:extLst>
              </a:tr>
              <a:tr h="616119">
                <a:tc v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Supervisión por la Delegación Departamental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Número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6685078"/>
                  </a:ext>
                </a:extLst>
              </a:tr>
              <a:tr h="279719">
                <a:tc v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Supervisión por el DVFC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Número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6492803"/>
                  </a:ext>
                </a:extLst>
              </a:tr>
              <a:tr h="6161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Evaluación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Evaluación por la Delegación Departamental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Número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3438505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53C073C8-7CBE-49C6-9532-C36B32C6F550}"/>
              </a:ext>
            </a:extLst>
          </p:cNvPr>
          <p:cNvSpPr txBox="1"/>
          <p:nvPr/>
        </p:nvSpPr>
        <p:spPr>
          <a:xfrm>
            <a:off x="251519" y="577375"/>
            <a:ext cx="8640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NI" b="1" dirty="0"/>
              <a:t>Cochinilla rosada del hibiscus</a:t>
            </a:r>
          </a:p>
        </p:txBody>
      </p:sp>
    </p:spTree>
    <p:extLst>
      <p:ext uri="{BB962C8B-B14F-4D97-AF65-F5344CB8AC3E}">
        <p14:creationId xmlns:p14="http://schemas.microsoft.com/office/powerpoint/2010/main" val="2532467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2FE39E50-BD7E-4BD3-B0BC-60742F98B8D4}"/>
              </a:ext>
            </a:extLst>
          </p:cNvPr>
          <p:cNvSpPr txBox="1"/>
          <p:nvPr/>
        </p:nvSpPr>
        <p:spPr>
          <a:xfrm>
            <a:off x="192392" y="188640"/>
            <a:ext cx="5099688" cy="6433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s-ES" sz="2000" b="1" u="sng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Rutas de </a:t>
            </a:r>
            <a:r>
              <a:rPr lang="es-ES" sz="2000" b="1" u="sng" dirty="0">
                <a:latin typeface="Arial" panose="020B0604020202020204" pitchFamily="34" charset="0"/>
                <a:ea typeface="Calibri" panose="020F0502020204030204" pitchFamily="34" charset="0"/>
              </a:rPr>
              <a:t>exploración</a:t>
            </a:r>
            <a:r>
              <a:rPr lang="es-ES" sz="2000" b="1" u="sng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 </a:t>
            </a:r>
            <a:r>
              <a:rPr lang="es-E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</a:t>
            </a:r>
            <a:r>
              <a:rPr lang="es-E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</a:rPr>
              <a:t>establecerán al menos tres fincas en áreas comerciales cultivadas con alguno de los hospederos. El esquema de muestreo se realizará a través de la metodología de “cinco de oro.”</a:t>
            </a:r>
            <a:r>
              <a:rPr lang="es-E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s-ES" sz="20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0" algn="just">
              <a:lnSpc>
                <a:spcPct val="115000"/>
              </a:lnSpc>
            </a:pPr>
            <a:endParaRPr lang="es-ES" sz="20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0" algn="just">
              <a:lnSpc>
                <a:spcPct val="115000"/>
              </a:lnSpc>
            </a:pPr>
            <a:r>
              <a:rPr lang="es-MX" sz="2000" b="1" dirty="0">
                <a:latin typeface="Arial" panose="020B0604020202020204" pitchFamily="34" charset="0"/>
                <a:ea typeface="Calibri" panose="020F0502020204030204" pitchFamily="34" charset="0"/>
              </a:rPr>
              <a:t>Período de inspección: </a:t>
            </a:r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</a:rPr>
              <a:t>Las inspecciones se llevarán a cabo de manera cuatrimestral y aleatoria, principalmente en áreas de producción frutícola.</a:t>
            </a:r>
          </a:p>
          <a:p>
            <a:pPr lvl="0" algn="just">
              <a:lnSpc>
                <a:spcPct val="115000"/>
              </a:lnSpc>
            </a:pPr>
            <a:endParaRPr lang="es-MX" sz="20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0" algn="just">
              <a:lnSpc>
                <a:spcPct val="115000"/>
              </a:lnSpc>
            </a:pPr>
            <a:r>
              <a:rPr lang="es-MX" sz="2000" b="1" dirty="0">
                <a:latin typeface="Arial" panose="020B0604020202020204" pitchFamily="34" charset="0"/>
                <a:ea typeface="Calibri" panose="020F0502020204030204" pitchFamily="34" charset="0"/>
              </a:rPr>
              <a:t>Codificación:</a:t>
            </a:r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</a:rPr>
              <a:t> Se codificaran bajo el siguiente esquema: RE-CRH#= RE (Ruta de Exploración), CRH (Cochinilla Rosada) y el número de ruta.</a:t>
            </a:r>
          </a:p>
          <a:p>
            <a:pPr lvl="0" algn="just">
              <a:lnSpc>
                <a:spcPct val="115000"/>
              </a:lnSpc>
            </a:pPr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pPr lvl="0" algn="just">
              <a:lnSpc>
                <a:spcPct val="115000"/>
              </a:lnSpc>
            </a:pPr>
            <a:endParaRPr lang="es-MX" sz="20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0" algn="just">
              <a:lnSpc>
                <a:spcPct val="115000"/>
              </a:lnSpc>
            </a:pPr>
            <a:endParaRPr lang="es-ES" sz="20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12893015-F365-4433-95B2-C577F329589D}"/>
              </a:ext>
            </a:extLst>
          </p:cNvPr>
          <p:cNvGrpSpPr/>
          <p:nvPr/>
        </p:nvGrpSpPr>
        <p:grpSpPr>
          <a:xfrm>
            <a:off x="5436096" y="476672"/>
            <a:ext cx="3515512" cy="4892561"/>
            <a:chOff x="827584" y="620688"/>
            <a:chExt cx="4048247" cy="4892561"/>
          </a:xfrm>
        </p:grpSpPr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4B76B780-5FD3-42B6-A8FB-C03382E4BE06}"/>
                </a:ext>
              </a:extLst>
            </p:cNvPr>
            <p:cNvGrpSpPr/>
            <p:nvPr/>
          </p:nvGrpSpPr>
          <p:grpSpPr>
            <a:xfrm>
              <a:off x="827584" y="620688"/>
              <a:ext cx="4048247" cy="4892561"/>
              <a:chOff x="827584" y="620688"/>
              <a:chExt cx="4048247" cy="4892561"/>
            </a:xfrm>
          </p:grpSpPr>
          <p:pic>
            <p:nvPicPr>
              <p:cNvPr id="11" name="Imagen 10">
                <a:extLst>
                  <a:ext uri="{FF2B5EF4-FFF2-40B4-BE49-F238E27FC236}">
                    <a16:creationId xmlns:a16="http://schemas.microsoft.com/office/drawing/2014/main" id="{680EC65E-402F-4164-B10D-BABAF1481B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27584" y="659002"/>
                <a:ext cx="1343212" cy="1000265"/>
              </a:xfrm>
              <a:prstGeom prst="rect">
                <a:avLst/>
              </a:prstGeom>
            </p:spPr>
          </p:pic>
          <p:grpSp>
            <p:nvGrpSpPr>
              <p:cNvPr id="12" name="Grupo 11">
                <a:extLst>
                  <a:ext uri="{FF2B5EF4-FFF2-40B4-BE49-F238E27FC236}">
                    <a16:creationId xmlns:a16="http://schemas.microsoft.com/office/drawing/2014/main" id="{5D97366E-41D9-4C84-8DBA-E9F273C098C0}"/>
                  </a:ext>
                </a:extLst>
              </p:cNvPr>
              <p:cNvGrpSpPr/>
              <p:nvPr/>
            </p:nvGrpSpPr>
            <p:grpSpPr>
              <a:xfrm>
                <a:off x="827584" y="1628800"/>
                <a:ext cx="4048247" cy="3884449"/>
                <a:chOff x="827584" y="1628800"/>
                <a:chExt cx="4048247" cy="3884449"/>
              </a:xfrm>
            </p:grpSpPr>
            <p:grpSp>
              <p:nvGrpSpPr>
                <p:cNvPr id="15" name="Grupo 14">
                  <a:extLst>
                    <a:ext uri="{FF2B5EF4-FFF2-40B4-BE49-F238E27FC236}">
                      <a16:creationId xmlns:a16="http://schemas.microsoft.com/office/drawing/2014/main" id="{A2B1CDC1-D527-4184-8803-00254CC7E294}"/>
                    </a:ext>
                  </a:extLst>
                </p:cNvPr>
                <p:cNvGrpSpPr/>
                <p:nvPr/>
              </p:nvGrpSpPr>
              <p:grpSpPr>
                <a:xfrm>
                  <a:off x="827584" y="1628800"/>
                  <a:ext cx="1361823" cy="3874010"/>
                  <a:chOff x="753220" y="1689733"/>
                  <a:chExt cx="1361823" cy="3874010"/>
                </a:xfrm>
              </p:grpSpPr>
              <p:pic>
                <p:nvPicPr>
                  <p:cNvPr id="26" name="Imagen 25">
                    <a:extLst>
                      <a:ext uri="{FF2B5EF4-FFF2-40B4-BE49-F238E27FC236}">
                        <a16:creationId xmlns:a16="http://schemas.microsoft.com/office/drawing/2014/main" id="{334B5BF9-048B-450C-BA97-A6DEFC2C2AF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771831" y="2633684"/>
                    <a:ext cx="1343212" cy="1000265"/>
                  </a:xfrm>
                  <a:prstGeom prst="rect">
                    <a:avLst/>
                  </a:prstGeom>
                </p:spPr>
              </p:pic>
              <p:pic>
                <p:nvPicPr>
                  <p:cNvPr id="27" name="Imagen 26">
                    <a:extLst>
                      <a:ext uri="{FF2B5EF4-FFF2-40B4-BE49-F238E27FC236}">
                        <a16:creationId xmlns:a16="http://schemas.microsoft.com/office/drawing/2014/main" id="{96232665-CF63-47C7-B2AD-A0CD0FDBF06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753220" y="1689733"/>
                    <a:ext cx="1343212" cy="1000265"/>
                  </a:xfrm>
                  <a:prstGeom prst="rect">
                    <a:avLst/>
                  </a:prstGeom>
                </p:spPr>
              </p:pic>
              <p:pic>
                <p:nvPicPr>
                  <p:cNvPr id="28" name="Imagen 27">
                    <a:extLst>
                      <a:ext uri="{FF2B5EF4-FFF2-40B4-BE49-F238E27FC236}">
                        <a16:creationId xmlns:a16="http://schemas.microsoft.com/office/drawing/2014/main" id="{9A329917-44BF-4702-AF60-C400F8F02BA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753220" y="3561941"/>
                    <a:ext cx="1343212" cy="1000265"/>
                  </a:xfrm>
                  <a:prstGeom prst="rect">
                    <a:avLst/>
                  </a:prstGeom>
                </p:spPr>
              </p:pic>
              <p:pic>
                <p:nvPicPr>
                  <p:cNvPr id="29" name="Imagen 28">
                    <a:extLst>
                      <a:ext uri="{FF2B5EF4-FFF2-40B4-BE49-F238E27FC236}">
                        <a16:creationId xmlns:a16="http://schemas.microsoft.com/office/drawing/2014/main" id="{192E20BC-9EB4-416F-833B-77C9253489B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753220" y="4563478"/>
                    <a:ext cx="1343212" cy="1000265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" name="Grupo 15">
                  <a:extLst>
                    <a:ext uri="{FF2B5EF4-FFF2-40B4-BE49-F238E27FC236}">
                      <a16:creationId xmlns:a16="http://schemas.microsoft.com/office/drawing/2014/main" id="{0B618493-97F5-46F9-A0FE-BD88E274E8C0}"/>
                    </a:ext>
                  </a:extLst>
                </p:cNvPr>
                <p:cNvGrpSpPr/>
                <p:nvPr/>
              </p:nvGrpSpPr>
              <p:grpSpPr>
                <a:xfrm>
                  <a:off x="2189407" y="1628800"/>
                  <a:ext cx="1343212" cy="3874010"/>
                  <a:chOff x="753220" y="1689733"/>
                  <a:chExt cx="1343212" cy="3874010"/>
                </a:xfrm>
              </p:grpSpPr>
              <p:pic>
                <p:nvPicPr>
                  <p:cNvPr id="22" name="Imagen 21">
                    <a:extLst>
                      <a:ext uri="{FF2B5EF4-FFF2-40B4-BE49-F238E27FC236}">
                        <a16:creationId xmlns:a16="http://schemas.microsoft.com/office/drawing/2014/main" id="{95C85758-D980-4CAC-8A41-2B83DE6BCAE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753220" y="2636912"/>
                    <a:ext cx="1343212" cy="1000265"/>
                  </a:xfrm>
                  <a:prstGeom prst="rect">
                    <a:avLst/>
                  </a:prstGeom>
                </p:spPr>
              </p:pic>
              <p:pic>
                <p:nvPicPr>
                  <p:cNvPr id="23" name="Imagen 22">
                    <a:extLst>
                      <a:ext uri="{FF2B5EF4-FFF2-40B4-BE49-F238E27FC236}">
                        <a16:creationId xmlns:a16="http://schemas.microsoft.com/office/drawing/2014/main" id="{734DAF08-CEFC-41F3-8BFA-48898D829C3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753220" y="1689733"/>
                    <a:ext cx="1343212" cy="1000265"/>
                  </a:xfrm>
                  <a:prstGeom prst="rect">
                    <a:avLst/>
                  </a:prstGeom>
                </p:spPr>
              </p:pic>
              <p:pic>
                <p:nvPicPr>
                  <p:cNvPr id="24" name="Imagen 23">
                    <a:extLst>
                      <a:ext uri="{FF2B5EF4-FFF2-40B4-BE49-F238E27FC236}">
                        <a16:creationId xmlns:a16="http://schemas.microsoft.com/office/drawing/2014/main" id="{04D65F02-625C-48DE-8D18-E20E4ADBD93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753220" y="3584091"/>
                    <a:ext cx="1343212" cy="1000265"/>
                  </a:xfrm>
                  <a:prstGeom prst="rect">
                    <a:avLst/>
                  </a:prstGeom>
                </p:spPr>
              </p:pic>
              <p:pic>
                <p:nvPicPr>
                  <p:cNvPr id="25" name="Imagen 24">
                    <a:extLst>
                      <a:ext uri="{FF2B5EF4-FFF2-40B4-BE49-F238E27FC236}">
                        <a16:creationId xmlns:a16="http://schemas.microsoft.com/office/drawing/2014/main" id="{1FDFAADB-D3EA-4806-8185-073D805550B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753220" y="4563478"/>
                    <a:ext cx="1343212" cy="1000265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" name="Grupo 16">
                  <a:extLst>
                    <a:ext uri="{FF2B5EF4-FFF2-40B4-BE49-F238E27FC236}">
                      <a16:creationId xmlns:a16="http://schemas.microsoft.com/office/drawing/2014/main" id="{D2646BCA-A0AB-43A0-9C6E-8154C1263C96}"/>
                    </a:ext>
                  </a:extLst>
                </p:cNvPr>
                <p:cNvGrpSpPr/>
                <p:nvPr/>
              </p:nvGrpSpPr>
              <p:grpSpPr>
                <a:xfrm>
                  <a:off x="3532619" y="1636647"/>
                  <a:ext cx="1343212" cy="3876602"/>
                  <a:chOff x="753220" y="1687141"/>
                  <a:chExt cx="1343212" cy="3876602"/>
                </a:xfrm>
              </p:grpSpPr>
              <p:pic>
                <p:nvPicPr>
                  <p:cNvPr id="18" name="Imagen 17">
                    <a:extLst>
                      <a:ext uri="{FF2B5EF4-FFF2-40B4-BE49-F238E27FC236}">
                        <a16:creationId xmlns:a16="http://schemas.microsoft.com/office/drawing/2014/main" id="{688ED101-5A28-4C10-B52B-012D047281F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753220" y="2636912"/>
                    <a:ext cx="1343212" cy="1000265"/>
                  </a:xfrm>
                  <a:prstGeom prst="rect">
                    <a:avLst/>
                  </a:prstGeom>
                </p:spPr>
              </p:pic>
              <p:pic>
                <p:nvPicPr>
                  <p:cNvPr id="19" name="Imagen 18">
                    <a:extLst>
                      <a:ext uri="{FF2B5EF4-FFF2-40B4-BE49-F238E27FC236}">
                        <a16:creationId xmlns:a16="http://schemas.microsoft.com/office/drawing/2014/main" id="{3317454A-5340-4572-90A4-903AD0BDADA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753220" y="1687141"/>
                    <a:ext cx="1343212" cy="1000265"/>
                  </a:xfrm>
                  <a:prstGeom prst="rect">
                    <a:avLst/>
                  </a:prstGeom>
                </p:spPr>
              </p:pic>
              <p:pic>
                <p:nvPicPr>
                  <p:cNvPr id="20" name="Imagen 19">
                    <a:extLst>
                      <a:ext uri="{FF2B5EF4-FFF2-40B4-BE49-F238E27FC236}">
                        <a16:creationId xmlns:a16="http://schemas.microsoft.com/office/drawing/2014/main" id="{30D04CB6-0221-4DD0-82D3-3F2268CE439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753220" y="3584091"/>
                    <a:ext cx="1343212" cy="1000265"/>
                  </a:xfrm>
                  <a:prstGeom prst="rect">
                    <a:avLst/>
                  </a:prstGeom>
                </p:spPr>
              </p:pic>
              <p:pic>
                <p:nvPicPr>
                  <p:cNvPr id="21" name="Imagen 20">
                    <a:extLst>
                      <a:ext uri="{FF2B5EF4-FFF2-40B4-BE49-F238E27FC236}">
                        <a16:creationId xmlns:a16="http://schemas.microsoft.com/office/drawing/2014/main" id="{B3CBE8B4-BBCA-4FA2-A5FA-1678B2901E8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753220" y="4563478"/>
                    <a:ext cx="1343212" cy="1000265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B2F5D4A8-B936-4CD1-8A20-34C1611C5C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189407" y="633754"/>
                <a:ext cx="1343212" cy="1000265"/>
              </a:xfrm>
              <a:prstGeom prst="rect">
                <a:avLst/>
              </a:prstGeom>
            </p:spPr>
          </p:pic>
          <p:pic>
            <p:nvPicPr>
              <p:cNvPr id="14" name="Imagen 13">
                <a:extLst>
                  <a:ext uri="{FF2B5EF4-FFF2-40B4-BE49-F238E27FC236}">
                    <a16:creationId xmlns:a16="http://schemas.microsoft.com/office/drawing/2014/main" id="{04D161AA-71DF-44E9-8645-6FF13E3532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532619" y="620688"/>
                <a:ext cx="1343212" cy="1000265"/>
              </a:xfrm>
              <a:prstGeom prst="rect">
                <a:avLst/>
              </a:prstGeom>
            </p:spPr>
          </p:pic>
        </p:grpSp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981DE4A5-FE54-4E97-8370-47648940EB92}"/>
                </a:ext>
              </a:extLst>
            </p:cNvPr>
            <p:cNvSpPr/>
            <p:nvPr/>
          </p:nvSpPr>
          <p:spPr>
            <a:xfrm>
              <a:off x="2170796" y="3140968"/>
              <a:ext cx="1145634" cy="216024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s-NI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NI"/>
            </a:p>
          </p:txBody>
        </p: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BE261051-4A29-4893-82E4-A07DBBA10617}"/>
                </a:ext>
              </a:extLst>
            </p:cNvPr>
            <p:cNvSpPr/>
            <p:nvPr/>
          </p:nvSpPr>
          <p:spPr>
            <a:xfrm>
              <a:off x="1242184" y="1420623"/>
              <a:ext cx="283518" cy="1000265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s-NI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NI"/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C45533EC-D0EA-4D4A-958B-3D61E9CDEC7D}"/>
                </a:ext>
              </a:extLst>
            </p:cNvPr>
            <p:cNvSpPr/>
            <p:nvPr/>
          </p:nvSpPr>
          <p:spPr>
            <a:xfrm>
              <a:off x="4196325" y="1628800"/>
              <a:ext cx="200251" cy="1008112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s-NI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NI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00170112-6AE3-470A-ADB4-6BD337263DAD}"/>
                </a:ext>
              </a:extLst>
            </p:cNvPr>
            <p:cNvSpPr/>
            <p:nvPr/>
          </p:nvSpPr>
          <p:spPr>
            <a:xfrm>
              <a:off x="3958338" y="4077073"/>
              <a:ext cx="237987" cy="1080119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s-NI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NI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8A3C29A1-97D1-4A34-8B56-5C32467D540B}"/>
                </a:ext>
              </a:extLst>
            </p:cNvPr>
            <p:cNvSpPr/>
            <p:nvPr/>
          </p:nvSpPr>
          <p:spPr>
            <a:xfrm>
              <a:off x="1510066" y="3868895"/>
              <a:ext cx="253623" cy="1000265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s-NI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NI"/>
            </a:p>
          </p:txBody>
        </p:sp>
      </p:grpSp>
    </p:spTree>
    <p:extLst>
      <p:ext uri="{BB962C8B-B14F-4D97-AF65-F5344CB8AC3E}">
        <p14:creationId xmlns:p14="http://schemas.microsoft.com/office/powerpoint/2010/main" val="3222341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18B3909-4531-49A5-A72C-FA4B596560BD}"/>
              </a:ext>
            </a:extLst>
          </p:cNvPr>
          <p:cNvSpPr txBox="1"/>
          <p:nvPr/>
        </p:nvSpPr>
        <p:spPr>
          <a:xfrm>
            <a:off x="539552" y="476672"/>
            <a:ext cx="3888432" cy="5162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s-MX" sz="1800" b="1" u="sng" dirty="0">
                <a:latin typeface="Arial" panose="020B0604020202020204" pitchFamily="34" charset="0"/>
                <a:ea typeface="Calibri" panose="020F0502020204030204" pitchFamily="34" charset="0"/>
              </a:rPr>
              <a:t>Rutas de Vigilancia: </a:t>
            </a:r>
            <a:r>
              <a:rPr lang="es-MX" sz="1800" dirty="0">
                <a:latin typeface="Arial" panose="020B0604020202020204" pitchFamily="34" charset="0"/>
                <a:ea typeface="Calibri" panose="020F0502020204030204" pitchFamily="34" charset="0"/>
              </a:rPr>
              <a:t>En cada ruta se efectuaran al menos 5 sitios urbanos, traspatio, viveros,  carreteras, hoteles y lugares turísticos.</a:t>
            </a:r>
          </a:p>
          <a:p>
            <a:pPr lvl="0" algn="just">
              <a:lnSpc>
                <a:spcPct val="115000"/>
              </a:lnSpc>
            </a:pPr>
            <a:endParaRPr lang="es-MX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0" algn="just">
              <a:lnSpc>
                <a:spcPct val="115000"/>
              </a:lnSpc>
            </a:pPr>
            <a:r>
              <a:rPr lang="es-MX" sz="1800" b="1" dirty="0">
                <a:latin typeface="Arial" panose="020B0604020202020204" pitchFamily="34" charset="0"/>
                <a:ea typeface="Calibri" panose="020F0502020204030204" pitchFamily="34" charset="0"/>
              </a:rPr>
              <a:t>Período de inspección: </a:t>
            </a:r>
            <a:r>
              <a:rPr lang="es-MX" sz="1800" dirty="0">
                <a:latin typeface="Arial" panose="020B0604020202020204" pitchFamily="34" charset="0"/>
                <a:ea typeface="Calibri" panose="020F0502020204030204" pitchFamily="34" charset="0"/>
              </a:rPr>
              <a:t>Las inspecciones se llevarán a cabo de manera cuatrimestral. </a:t>
            </a:r>
          </a:p>
          <a:p>
            <a:pPr lvl="0" algn="just">
              <a:lnSpc>
                <a:spcPct val="115000"/>
              </a:lnSpc>
            </a:pPr>
            <a:endParaRPr lang="es-MX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MX" sz="1800" b="1" dirty="0">
                <a:latin typeface="Arial" panose="020B0604020202020204" pitchFamily="34" charset="0"/>
                <a:ea typeface="Calibri" panose="020F0502020204030204" pitchFamily="34" charset="0"/>
              </a:rPr>
              <a:t>Codificación:</a:t>
            </a:r>
            <a:r>
              <a:rPr lang="es-MX" sz="1800" dirty="0">
                <a:latin typeface="Arial" panose="020B0604020202020204" pitchFamily="34" charset="0"/>
                <a:ea typeface="Calibri" panose="020F0502020204030204" pitchFamily="34" charset="0"/>
              </a:rPr>
              <a:t> Se codificaran bajo el siguiente esquema: RV-CRH#= RV (Ruta de Vigilancia), CRH (Cochinilla Rosada) y el número de ruta.</a:t>
            </a:r>
          </a:p>
          <a:p>
            <a:pPr lvl="0" algn="just">
              <a:lnSpc>
                <a:spcPct val="115000"/>
              </a:lnSpc>
            </a:pPr>
            <a:endParaRPr lang="es-MX" sz="18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73EF394-060C-4BF9-9584-5AF121B76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260648"/>
            <a:ext cx="2880320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593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95536" y="187340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/>
          </a:p>
          <a:p>
            <a:pPr algn="just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Codificación: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Se codificaran bajo el siguiente esquema: -RV-CRH #= RV (Ruta de Vigilancia), CRH (Cochinilla Rosada hibiscus) y el número de ruta. </a:t>
            </a:r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484784"/>
            <a:ext cx="8858256" cy="94496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29746"/>
            <a:ext cx="9108504" cy="131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77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25396"/>
            <a:ext cx="8229600" cy="1143000"/>
          </a:xfrm>
        </p:spPr>
        <p:txBody>
          <a:bodyPr>
            <a:normAutofit/>
          </a:bodyPr>
          <a:lstStyle/>
          <a:p>
            <a:r>
              <a:rPr lang="es-NI" sz="5400" dirty="0"/>
              <a:t>¿PREGUNTAS?</a:t>
            </a:r>
          </a:p>
        </p:txBody>
      </p:sp>
      <p:pic>
        <p:nvPicPr>
          <p:cNvPr id="6146" name="Picture 2" descr="Pin de Elizabeth Macias Rodriguez en Caritas emoticones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867062"/>
            <a:ext cx="2592288" cy="209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Muchas Gracias GIFs | Teno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12976"/>
            <a:ext cx="3496022" cy="262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460" y="1628800"/>
            <a:ext cx="5166808" cy="367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031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7587</TotalTime>
  <Words>399</Words>
  <Application>Microsoft Office PowerPoint</Application>
  <PresentationFormat>Presentación en pantalla (4:3)</PresentationFormat>
  <Paragraphs>94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Aharoni</vt:lpstr>
      <vt:lpstr>Arial</vt:lpstr>
      <vt:lpstr>Arial Black</vt:lpstr>
      <vt:lpstr>Calibri</vt:lpstr>
      <vt:lpstr>Courier New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¿PREGUNTAS?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Martin Agenor Rosales</dc:creator>
  <cp:lastModifiedBy>Martin Agenor Rosales Mondragón</cp:lastModifiedBy>
  <cp:revision>732</cp:revision>
  <cp:lastPrinted>2019-10-25T22:32:55Z</cp:lastPrinted>
  <dcterms:created xsi:type="dcterms:W3CDTF">2018-03-15T16:09:17Z</dcterms:created>
  <dcterms:modified xsi:type="dcterms:W3CDTF">2022-08-23T22:57:09Z</dcterms:modified>
</cp:coreProperties>
</file>