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7" r:id="rId2"/>
    <p:sldId id="507" r:id="rId3"/>
    <p:sldId id="515" r:id="rId4"/>
    <p:sldId id="510" r:id="rId5"/>
    <p:sldId id="513" r:id="rId6"/>
    <p:sldId id="511" r:id="rId7"/>
    <p:sldId id="495" r:id="rId8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15"/>
            <p14:sldId id="510"/>
            <p14:sldId id="513"/>
            <p14:sldId id="511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7"/>
    <a:srgbClr val="FF00FF"/>
    <a:srgbClr val="996633"/>
    <a:srgbClr val="996600"/>
    <a:srgbClr val="8C729A"/>
    <a:srgbClr val="FFFFFF"/>
    <a:srgbClr val="169DA9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C71E7-C95E-4396-8950-B10805DB879D}" v="9" dt="2022-08-15T22:58:4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 varScale="1">
        <p:scale>
          <a:sx n="72" d="100"/>
          <a:sy n="72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23/08/2022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23/8/2022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2"/>
            <a:ext cx="9144000" cy="25313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Estrategia operativa para la vigilancia del chinche de la espiga del arroz</a:t>
            </a: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4D7D13-7B7F-4448-AF21-14D436C7BF12}"/>
              </a:ext>
            </a:extLst>
          </p:cNvPr>
          <p:cNvSpPr txBox="1"/>
          <p:nvPr/>
        </p:nvSpPr>
        <p:spPr>
          <a:xfrm>
            <a:off x="4788024" y="4509120"/>
            <a:ext cx="388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Luis Arnoldo Hernandez</a:t>
            </a:r>
          </a:p>
          <a:p>
            <a:r>
              <a:rPr lang="es-ES" sz="1400" dirty="0"/>
              <a:t>Responsable de Sección de Vigilancia Fitosanitaria/IPSA</a:t>
            </a:r>
          </a:p>
          <a:p>
            <a:r>
              <a:rPr lang="es-ES" sz="1400" dirty="0"/>
              <a:t>Managua, Agosto del 2022</a:t>
            </a:r>
            <a:endParaRPr lang="es-419" sz="1400" dirty="0"/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109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Establecer y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operacionalizar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la metodología para la vigilancia del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chinhe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de la espiga del arroz.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40069"/>
              </p:ext>
            </p:extLst>
          </p:nvPr>
        </p:nvGraphicFramePr>
        <p:xfrm>
          <a:off x="124895" y="1667174"/>
          <a:ext cx="8892480" cy="1761826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4074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91422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1818757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619360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114246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Chinche</a:t>
                      </a:r>
                      <a:r>
                        <a:rPr lang="es-E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de la espiga del arroz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Oebalus insularis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Stål, 1872 (Hemíptera: Pentatomidae)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Arroz (Oryza sativa), Leptochloa spp. y Echinochloa colona.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Inflorescencia y frutos (granos).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20825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47238"/>
              </p:ext>
            </p:extLst>
          </p:nvPr>
        </p:nvGraphicFramePr>
        <p:xfrm>
          <a:off x="185529" y="879299"/>
          <a:ext cx="8887408" cy="4645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 con</a:t>
                      </a:r>
                      <a:r>
                        <a:rPr lang="es-ES" sz="1800" baseline="0" dirty="0">
                          <a:effectLst/>
                          <a:latin typeface="+mn-lt"/>
                        </a:rPr>
                        <a:t> fincas de referencia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fincas de referencia, para vigilancia del</a:t>
                      </a:r>
                      <a:r>
                        <a:rPr lang="es-ES" sz="1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chinche de la espiga del arroz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s-ES" sz="1800" b="0" i="0" u="sng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 visitas</a:t>
                      </a:r>
                      <a:endParaRPr kumimoji="0" lang="es-NI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Departamento de vigilancia Fitosanitaria y Campañas</a:t>
                      </a:r>
                      <a:r>
                        <a:rPr lang="es-E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800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DVFC)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419872" y="577375"/>
            <a:ext cx="31683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Chinche de la espiga del arroz</a:t>
            </a:r>
            <a:endParaRPr lang="es-NI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8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83568" y="155679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000" b="1" dirty="0">
                <a:latin typeface="Arial" panose="020B0604020202020204" pitchFamily="34" charset="0"/>
                <a:cs typeface="Arial" panose="020B0604020202020204" pitchFamily="34" charset="0"/>
              </a:rPr>
              <a:t>Período de inspección: </a:t>
            </a:r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El monitoreo de poblaciones de chiche del arroz se realizará en el período de febrero a mayo y de agosto a noviembre, en las zonas arroceras de Matagalpa y Granada. Las inspecciones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serán quincenalmente en el período indicado. 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404665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u="sng" dirty="0">
                <a:latin typeface="Arial" panose="020B0604020202020204" pitchFamily="34" charset="0"/>
                <a:ea typeface="Calibri" panose="020F0502020204030204" pitchFamily="34" charset="0"/>
              </a:rPr>
              <a:t>Ruta con fincas de referencia:</a:t>
            </a:r>
          </a:p>
          <a:p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Se establecerán al menos seis fincas con áreas comerciales de arroz</a:t>
            </a:r>
            <a:r>
              <a:rPr lang="es-ES" sz="2000" b="1" dirty="0">
                <a:latin typeface="Arial" panose="020B0604020202020204" pitchFamily="34" charset="0"/>
              </a:rPr>
              <a:t>.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3568" y="3212976"/>
            <a:ext cx="7920880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</a:rPr>
              <a:t>Las Fincas de Referencia se establecerán en fincas ubicadas en las principales zonas productores de arroz del país, y se identificarán bajo el siguiente esquema: FR-CA#= FR (Finca de Referencia), CA (Chinche del Arroz) y el número de ruta.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1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8185468" cy="33843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31640" y="33265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Esquema de muestreo del chinche del arroz</a:t>
            </a:r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145606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3B095E-C86F-4D04-A36B-778F26631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84925"/>
              </p:ext>
            </p:extLst>
          </p:nvPr>
        </p:nvGraphicFramePr>
        <p:xfrm>
          <a:off x="107503" y="1052736"/>
          <a:ext cx="8856978" cy="2746107"/>
        </p:xfrm>
        <a:graphic>
          <a:graphicData uri="http://schemas.openxmlformats.org/drawingml/2006/table">
            <a:tbl>
              <a:tblPr/>
              <a:tblGrid>
                <a:gridCol w="2797949">
                  <a:extLst>
                    <a:ext uri="{9D8B030D-6E8A-4147-A177-3AD203B41FA5}">
                      <a16:colId xmlns:a16="http://schemas.microsoft.com/office/drawing/2014/main" val="2417851672"/>
                    </a:ext>
                  </a:extLst>
                </a:gridCol>
                <a:gridCol w="2800337">
                  <a:extLst>
                    <a:ext uri="{9D8B030D-6E8A-4147-A177-3AD203B41FA5}">
                      <a16:colId xmlns:a16="http://schemas.microsoft.com/office/drawing/2014/main" val="3498380177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298327484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3532919295"/>
                    </a:ext>
                  </a:extLst>
                </a:gridCol>
                <a:gridCol w="286478">
                  <a:extLst>
                    <a:ext uri="{9D8B030D-6E8A-4147-A177-3AD203B41FA5}">
                      <a16:colId xmlns:a16="http://schemas.microsoft.com/office/drawing/2014/main" val="3027963377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2886190627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683784444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4116143957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2195986960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2790119968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827882669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1641112244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835493776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1391549644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2192734840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1601916835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771601153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3185835155"/>
                    </a:ext>
                  </a:extLst>
                </a:gridCol>
                <a:gridCol w="164725">
                  <a:extLst>
                    <a:ext uri="{9D8B030D-6E8A-4147-A177-3AD203B41FA5}">
                      <a16:colId xmlns:a16="http://schemas.microsoft.com/office/drawing/2014/main" val="1273098651"/>
                    </a:ext>
                  </a:extLst>
                </a:gridCol>
                <a:gridCol w="336614">
                  <a:extLst>
                    <a:ext uri="{9D8B030D-6E8A-4147-A177-3AD203B41FA5}">
                      <a16:colId xmlns:a16="http://schemas.microsoft.com/office/drawing/2014/main" val="197277505"/>
                    </a:ext>
                  </a:extLst>
                </a:gridCol>
              </a:tblGrid>
              <a:tr h="1556131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Cultivo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Plagas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Estelí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Madriz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Nueva Segovia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Chinandega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León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Managua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Carazo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Granada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Masaya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Rivas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Boaco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Chontales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Matagalpa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Jinotega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Río San Juan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RACCN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RACCS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241" marR="8241" marT="824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81254"/>
                  </a:ext>
                </a:extLst>
              </a:tr>
              <a:tr h="266051"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CUARENTENARIAS</a:t>
                      </a:r>
                    </a:p>
                  </a:txBody>
                  <a:tcPr marL="8241" marR="8241" marT="82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952622"/>
                  </a:ext>
                </a:extLst>
              </a:tr>
              <a:tr h="266051">
                <a:tc>
                  <a:txBody>
                    <a:bodyPr/>
                    <a:lstStyle/>
                    <a:p>
                      <a:pPr algn="l" fontAlgn="ctr"/>
                      <a:r>
                        <a:rPr lang="es-N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Arroz (Oryza sativa)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Chinche de la espiga del arroz (Oebalus insularis)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dirty="0"/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2BB04C2-E043-4C6E-9CF9-EF713BC169C9}"/>
              </a:ext>
            </a:extLst>
          </p:cNvPr>
          <p:cNvSpPr txBox="1"/>
          <p:nvPr/>
        </p:nvSpPr>
        <p:spPr>
          <a:xfrm>
            <a:off x="107504" y="188640"/>
            <a:ext cx="8856984" cy="64633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NI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dirty="0"/>
              <a:t>DELEGACIONES</a:t>
            </a:r>
          </a:p>
        </p:txBody>
      </p:sp>
    </p:spTree>
    <p:extLst>
      <p:ext uri="{BB962C8B-B14F-4D97-AF65-F5344CB8AC3E}">
        <p14:creationId xmlns:p14="http://schemas.microsoft.com/office/powerpoint/2010/main" val="134999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12776"/>
            <a:ext cx="3200384" cy="41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368</Words>
  <Application>Microsoft Office PowerPoint</Application>
  <PresentationFormat>Presentación en pantalla (4:3)</PresentationFormat>
  <Paragraphs>123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744</cp:revision>
  <cp:lastPrinted>2019-10-25T22:32:55Z</cp:lastPrinted>
  <dcterms:created xsi:type="dcterms:W3CDTF">2018-03-15T16:09:17Z</dcterms:created>
  <dcterms:modified xsi:type="dcterms:W3CDTF">2022-08-23T14:29:02Z</dcterms:modified>
</cp:coreProperties>
</file>