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7" r:id="rId2"/>
    <p:sldId id="507" r:id="rId3"/>
    <p:sldId id="516" r:id="rId4"/>
    <p:sldId id="515" r:id="rId5"/>
    <p:sldId id="513" r:id="rId6"/>
    <p:sldId id="518" r:id="rId7"/>
    <p:sldId id="517" r:id="rId8"/>
    <p:sldId id="495" r:id="rId9"/>
  </p:sldIdLst>
  <p:sldSz cx="9144000" cy="6858000" type="screen4x3"/>
  <p:notesSz cx="7010400" cy="92964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FE12553-AD28-4EF3-A46F-1B5F8F7D49AE}">
          <p14:sldIdLst>
            <p14:sldId id="437"/>
          </p14:sldIdLst>
        </p14:section>
        <p14:section name="Sección sin título" id="{2CDACF66-F319-4CB0-8F07-529F43C01666}">
          <p14:sldIdLst>
            <p14:sldId id="507"/>
            <p14:sldId id="516"/>
            <p14:sldId id="515"/>
            <p14:sldId id="513"/>
            <p14:sldId id="518"/>
            <p14:sldId id="517"/>
            <p14:sldId id="495"/>
          </p14:sldIdLst>
        </p14:section>
        <p14:section name="Sección sin título" id="{90CD7C81-356A-4485-971F-0C8F3A2F66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6633"/>
    <a:srgbClr val="996600"/>
    <a:srgbClr val="8C729A"/>
    <a:srgbClr val="FFFFFF"/>
    <a:srgbClr val="169DA9"/>
    <a:srgbClr val="FFFFF7"/>
    <a:srgbClr val="461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C71E7-C95E-4396-8950-B10805DB879D}" v="9" dt="2022-08-15T22:58:47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9813" autoAdjust="0"/>
  </p:normalViewPr>
  <p:slideViewPr>
    <p:cSldViewPr>
      <p:cViewPr varScale="1">
        <p:scale>
          <a:sx n="72" d="100"/>
          <a:sy n="72" d="100"/>
        </p:scale>
        <p:origin x="14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314F78-7E73-4068-BC71-E4AF87C5A5B3}" type="datetimeFigureOut">
              <a:rPr lang="es-MX" smtClean="0"/>
              <a:pPr/>
              <a:t>23/08/2022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E9794D-5716-459B-BCF0-3956FEE6AF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43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473683"/>
            <a:ext cx="9144000" cy="23153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13716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r>
              <a:rPr lang="es-ES_tradnl" sz="2400" b="1" dirty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INSTITUTO DE PROTECCIÓN Y SANIDAD AGROPECUARIA</a:t>
            </a:r>
          </a:p>
          <a:p>
            <a:pPr algn="ctr">
              <a:defRPr/>
            </a:pPr>
            <a:endParaRPr lang="es-NI" sz="28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r>
              <a:rPr lang="es-NI" sz="28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Estrategia operativa para la vigilancia de Zebra chips y del psilido de la papa y tomate - paratrioza</a:t>
            </a:r>
            <a:endParaRPr lang="es-NI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2CD49B-B974-4017-B5D5-19BA43FE0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79" y="4293096"/>
            <a:ext cx="3478995" cy="1550475"/>
          </a:xfrm>
          <a:prstGeom prst="rect">
            <a:avLst/>
          </a:prstGeom>
        </p:spPr>
      </p:pic>
      <p:pic>
        <p:nvPicPr>
          <p:cNvPr id="10" name="4 Imagen">
            <a:extLst>
              <a:ext uri="{FF2B5EF4-FFF2-40B4-BE49-F238E27FC236}">
                <a16:creationId xmlns:a16="http://schemas.microsoft.com/office/drawing/2014/main" id="{8B5EFBF1-8389-4649-B3DA-D72475A18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45" b="21056"/>
          <a:stretch/>
        </p:blipFill>
        <p:spPr bwMode="auto">
          <a:xfrm>
            <a:off x="251520" y="287767"/>
            <a:ext cx="4398872" cy="951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8C9562E-EB30-4C95-BE52-27E5EADD8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116632"/>
            <a:ext cx="1832986" cy="118337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C6C519F-F0B6-4CE0-AF24-427BB201B617}"/>
              </a:ext>
            </a:extLst>
          </p:cNvPr>
          <p:cNvSpPr/>
          <p:nvPr/>
        </p:nvSpPr>
        <p:spPr>
          <a:xfrm>
            <a:off x="4650392" y="4452780"/>
            <a:ext cx="432047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NI" b="1" dirty="0">
                <a:latin typeface="Courier New" panose="02070309020205020404" pitchFamily="49" charset="0"/>
                <a:cs typeface="Courier New" panose="02070309020205020404" pitchFamily="49" charset="0"/>
              </a:rPr>
              <a:t>Luis Arnoldo Hernández, M.Sc.</a:t>
            </a: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Responsable Sección de Vigilancia</a:t>
            </a: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Fitosanitaria /IPSA</a:t>
            </a:r>
          </a:p>
          <a:p>
            <a:pPr algn="ctr">
              <a:defRPr/>
            </a:pPr>
            <a:endParaRPr lang="es-NI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Managua, agosto de 2022</a:t>
            </a:r>
          </a:p>
        </p:txBody>
      </p:sp>
    </p:spTree>
    <p:extLst>
      <p:ext uri="{BB962C8B-B14F-4D97-AF65-F5344CB8AC3E}">
        <p14:creationId xmlns:p14="http://schemas.microsoft.com/office/powerpoint/2010/main" val="383610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GENERALIDADES 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AFCA05-850A-4334-9621-44449FFDA30C}"/>
              </a:ext>
            </a:extLst>
          </p:cNvPr>
          <p:cNvSpPr txBox="1"/>
          <p:nvPr/>
        </p:nvSpPr>
        <p:spPr>
          <a:xfrm>
            <a:off x="250911" y="575465"/>
            <a:ext cx="8892480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Objetivo: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Establecer y operacionalizar la metodología para la vigilancia de Zebra chips y del psilido de la papa y tomate - paratrioza</a:t>
            </a:r>
            <a:endParaRPr lang="es-NI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6F8481E-9F76-492F-AEAF-91002CA26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947495"/>
              </p:ext>
            </p:extLst>
          </p:nvPr>
        </p:nvGraphicFramePr>
        <p:xfrm>
          <a:off x="250910" y="1484784"/>
          <a:ext cx="8766465" cy="2773680"/>
        </p:xfrm>
        <a:graphic>
          <a:graphicData uri="http://schemas.openxmlformats.org/drawingml/2006/table">
            <a:tbl>
              <a:tblPr/>
              <a:tblGrid>
                <a:gridCol w="1749888">
                  <a:extLst>
                    <a:ext uri="{9D8B030D-6E8A-4147-A177-3AD203B41FA5}">
                      <a16:colId xmlns:a16="http://schemas.microsoft.com/office/drawing/2014/main" val="3338374681"/>
                    </a:ext>
                  </a:extLst>
                </a:gridCol>
                <a:gridCol w="2321832">
                  <a:extLst>
                    <a:ext uri="{9D8B030D-6E8A-4147-A177-3AD203B41FA5}">
                      <a16:colId xmlns:a16="http://schemas.microsoft.com/office/drawing/2014/main" val="3712496132"/>
                    </a:ext>
                  </a:extLst>
                </a:gridCol>
                <a:gridCol w="2890681">
                  <a:extLst>
                    <a:ext uri="{9D8B030D-6E8A-4147-A177-3AD203B41FA5}">
                      <a16:colId xmlns:a16="http://schemas.microsoft.com/office/drawing/2014/main" val="1842044143"/>
                    </a:ext>
                  </a:extLst>
                </a:gridCol>
                <a:gridCol w="1804064">
                  <a:extLst>
                    <a:ext uri="{9D8B030D-6E8A-4147-A177-3AD203B41FA5}">
                      <a16:colId xmlns:a16="http://schemas.microsoft.com/office/drawing/2014/main" val="3875124234"/>
                    </a:ext>
                  </a:extLst>
                </a:gridCol>
              </a:tblGrid>
              <a:tr h="354712"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Nombre común de la plaga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Nombre científico de la plaga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Hospederos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Órganos afectados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38395"/>
                  </a:ext>
                </a:extLst>
              </a:tr>
              <a:tr h="709424">
                <a:tc>
                  <a:txBody>
                    <a:bodyPr/>
                    <a:lstStyle/>
                    <a:p>
                      <a:pPr marL="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Psilido de la Papa y Tomate - Paratrioza</a:t>
                      </a:r>
                    </a:p>
                    <a:p>
                      <a:pPr algn="l" fontAlgn="t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Bactericera cockerelli </a:t>
                      </a:r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Sulc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Tomate (Solanum lycopersicum), papa (Solanum tuberosum), berenjena (Solanum melongena), pimiento (Capsicum annuum), naranjilla (Solanum quitoense), hierba mora (Solanum nigrum), estramonium (Datura stramonium), entre otros.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Parte aérea de la planta.</a:t>
                      </a:r>
                      <a:endParaRPr lang="es-NI" sz="1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63223"/>
                  </a:ext>
                </a:extLst>
              </a:tr>
            </a:tbl>
          </a:graphicData>
        </a:graphic>
      </p:graphicFrame>
      <p:graphicFrame>
        <p:nvGraphicFramePr>
          <p:cNvPr id="6" name="Tabla 8">
            <a:extLst>
              <a:ext uri="{FF2B5EF4-FFF2-40B4-BE49-F238E27FC236}">
                <a16:creationId xmlns:a16="http://schemas.microsoft.com/office/drawing/2014/main" id="{52FE58A6-6FF2-4EA9-B91B-2B61D3F0B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71424"/>
              </p:ext>
            </p:extLst>
          </p:nvPr>
        </p:nvGraphicFramePr>
        <p:xfrm>
          <a:off x="250909" y="4258465"/>
          <a:ext cx="876646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802">
                  <a:extLst>
                    <a:ext uri="{9D8B030D-6E8A-4147-A177-3AD203B41FA5}">
                      <a16:colId xmlns:a16="http://schemas.microsoft.com/office/drawing/2014/main" val="27559939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57772223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672632705"/>
                    </a:ext>
                  </a:extLst>
                </a:gridCol>
                <a:gridCol w="1781077">
                  <a:extLst>
                    <a:ext uri="{9D8B030D-6E8A-4147-A177-3AD203B41FA5}">
                      <a16:colId xmlns:a16="http://schemas.microsoft.com/office/drawing/2014/main" val="1744325439"/>
                    </a:ext>
                  </a:extLst>
                </a:gridCol>
              </a:tblGrid>
              <a:tr h="1258768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Zebra chips –papa</a:t>
                      </a:r>
                    </a:p>
                    <a:p>
                      <a:pPr algn="ctr"/>
                      <a:endParaRPr lang="es-E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Permanente del tomate-tomate </a:t>
                      </a:r>
                      <a:endParaRPr lang="es-419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Candidatus liberibacter solanacearum</a:t>
                      </a:r>
                      <a:endParaRPr lang="es-419" sz="1400" i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Papa, tomate, chiltoma</a:t>
                      </a:r>
                      <a:endParaRPr lang="es-419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-papa (hojas, tallo, tubérculos) </a:t>
                      </a:r>
                    </a:p>
                    <a:p>
                      <a:endParaRPr lang="es-E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s-E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-Tomate - chiltoma (flores, hojas y tallos)</a:t>
                      </a:r>
                    </a:p>
                    <a:p>
                      <a:endParaRPr lang="es-419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30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04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ESTRATEGIA A IMPLEMENTAR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F4442C3-E0EF-4946-9D4C-6E8AB2D46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54846"/>
              </p:ext>
            </p:extLst>
          </p:nvPr>
        </p:nvGraphicFramePr>
        <p:xfrm>
          <a:off x="185529" y="879299"/>
          <a:ext cx="8887408" cy="5257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343">
                  <a:extLst>
                    <a:ext uri="{9D8B030D-6E8A-4147-A177-3AD203B41FA5}">
                      <a16:colId xmlns:a16="http://schemas.microsoft.com/office/drawing/2014/main" val="2308937678"/>
                    </a:ext>
                  </a:extLst>
                </a:gridCol>
                <a:gridCol w="4238091">
                  <a:extLst>
                    <a:ext uri="{9D8B030D-6E8A-4147-A177-3AD203B41FA5}">
                      <a16:colId xmlns:a16="http://schemas.microsoft.com/office/drawing/2014/main" val="1230826629"/>
                    </a:ext>
                  </a:extLst>
                </a:gridCol>
                <a:gridCol w="1414974">
                  <a:extLst>
                    <a:ext uri="{9D8B030D-6E8A-4147-A177-3AD203B41FA5}">
                      <a16:colId xmlns:a16="http://schemas.microsoft.com/office/drawing/2014/main" val="1860965811"/>
                    </a:ext>
                  </a:extLst>
                </a:gridCol>
              </a:tblGrid>
              <a:tr h="43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Estrategia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Actividad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Unidad de Medida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452261"/>
                  </a:ext>
                </a:extLst>
              </a:tr>
              <a:tr h="250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Rutas de Trampeo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trampa pegajosa amarilla (cromática), para monitoreo del Psilido</a:t>
                      </a:r>
                      <a:endParaRPr lang="es-NI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s-ES" sz="1800" b="0" i="0" u="sng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trampas</a:t>
                      </a:r>
                      <a:endParaRPr kumimoji="0" lang="es-NI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881740"/>
                  </a:ext>
                </a:extLst>
              </a:tr>
              <a:tr h="49083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Rutas de Exploración</a:t>
                      </a:r>
                      <a:endParaRPr lang="es-NI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  <a:latin typeface="+mj-lt"/>
                        </a:rPr>
                        <a:t>Realizar visitas a fincas de exploración, para la prospección </a:t>
                      </a:r>
                      <a:r>
                        <a:rPr lang="es-MX" sz="1800">
                          <a:effectLst/>
                          <a:latin typeface="+mj-lt"/>
                        </a:rPr>
                        <a:t>de Zebra chips</a:t>
                      </a:r>
                      <a:endParaRPr lang="es-NI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" sz="1800" u="sng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visitas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816968"/>
                  </a:ext>
                </a:extLst>
              </a:tr>
              <a:tr h="306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Charlas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23496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Divulgación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Brochures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428199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Diagnóstico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Toma de muestras para análisis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320210"/>
                  </a:ext>
                </a:extLst>
              </a:tr>
              <a:tr h="44061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Supervisión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la Dirección de Sanidad Vegetal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218473"/>
                  </a:ext>
                </a:extLst>
              </a:tr>
              <a:tr h="616119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la Delegación Departamental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685078"/>
                  </a:ext>
                </a:extLst>
              </a:tr>
              <a:tr h="279719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el Departamento de vigilancia Fitosanitaria y Campañas</a:t>
                      </a:r>
                      <a:r>
                        <a:rPr lang="es-ES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800" baseline="0" dirty="0">
                          <a:effectLst/>
                          <a:latin typeface="+mn-lt"/>
                        </a:rPr>
                        <a:t>(</a:t>
                      </a:r>
                      <a:r>
                        <a:rPr lang="es-ES" sz="1800" dirty="0">
                          <a:effectLst/>
                          <a:latin typeface="+mn-lt"/>
                        </a:rPr>
                        <a:t>DVFC)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6492803"/>
                  </a:ext>
                </a:extLst>
              </a:tr>
              <a:tr h="616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Evaluación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Evaluación por la Delegación Departamental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43850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FC77C45-A6E6-4602-A111-9045B3E0C30C}"/>
              </a:ext>
            </a:extLst>
          </p:cNvPr>
          <p:cNvSpPr txBox="1"/>
          <p:nvPr/>
        </p:nvSpPr>
        <p:spPr>
          <a:xfrm>
            <a:off x="2123728" y="577376"/>
            <a:ext cx="5472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fontAlgn="t">
              <a:defRPr/>
            </a:pPr>
            <a:r>
              <a:rPr lang="es-MX" sz="1800" dirty="0">
                <a:latin typeface="+mj-lt"/>
                <a:cs typeface="Courier New" panose="02070309020205020404" pitchFamily="49" charset="0"/>
              </a:rPr>
              <a:t>Zebra chips y Psilido de la Papa y Tomate - Paratrioza</a:t>
            </a:r>
          </a:p>
        </p:txBody>
      </p:sp>
    </p:spTree>
    <p:extLst>
      <p:ext uri="{BB962C8B-B14F-4D97-AF65-F5344CB8AC3E}">
        <p14:creationId xmlns:p14="http://schemas.microsoft.com/office/powerpoint/2010/main" val="3331119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FE39E50-BD7E-4BD3-B0BC-60742F98B8D4}"/>
              </a:ext>
            </a:extLst>
          </p:cNvPr>
          <p:cNvSpPr txBox="1"/>
          <p:nvPr/>
        </p:nvSpPr>
        <p:spPr>
          <a:xfrm>
            <a:off x="192392" y="188640"/>
            <a:ext cx="8604956" cy="6787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Rutas de trampeo: </a:t>
            </a:r>
          </a:p>
          <a:p>
            <a:pPr algn="just">
              <a:lnSpc>
                <a:spcPct val="115000"/>
              </a:lnSpc>
            </a:pPr>
            <a:endParaRPr lang="es-MX" sz="2000" b="1" dirty="0"/>
          </a:p>
          <a:p>
            <a:pPr algn="just">
              <a:lnSpc>
                <a:spcPct val="115000"/>
              </a:lnSpc>
            </a:pPr>
            <a:r>
              <a:rPr lang="es-MX" sz="2000" b="1" dirty="0"/>
              <a:t>Tipo de trampas: </a:t>
            </a:r>
            <a:r>
              <a:rPr lang="es-MX" sz="2000" dirty="0"/>
              <a:t>Se utilizaran trampas pegajosas amarillas (cromáticas). Utilizadas para el monitoreo del Psilido de la papa y el tomate.</a:t>
            </a:r>
          </a:p>
          <a:p>
            <a:pPr algn="just">
              <a:lnSpc>
                <a:spcPct val="115000"/>
              </a:lnSpc>
            </a:pPr>
            <a:endParaRPr lang="es-MX" sz="2000" dirty="0"/>
          </a:p>
          <a:p>
            <a:pPr algn="just">
              <a:lnSpc>
                <a:spcPct val="115000"/>
              </a:lnSpc>
            </a:pPr>
            <a:r>
              <a:rPr lang="es-MX" sz="2000" b="1" dirty="0"/>
              <a:t>Sitios/densidad de trampeo: </a:t>
            </a:r>
            <a:r>
              <a:rPr lang="es-MX" sz="2000" dirty="0"/>
              <a:t>En la zona norte del país con mayor producción de solanáceas se establecerán dos rutas de trampeo (100 trampas: ruta 1-Matagalpa-Jinotega con 40 trampas y ruta 2-Estelí- Madriz-Nueva Segovia con 60 trampas). Se colocaran dos trampas por sitio comercial de tomate en condiciones de cielo abierto o bajo cubierta.</a:t>
            </a:r>
          </a:p>
          <a:p>
            <a:pPr algn="just">
              <a:lnSpc>
                <a:spcPct val="115000"/>
              </a:lnSpc>
            </a:pPr>
            <a:endParaRPr lang="es-MX" sz="2000" dirty="0"/>
          </a:p>
          <a:p>
            <a:pPr algn="just">
              <a:lnSpc>
                <a:spcPct val="115000"/>
              </a:lnSpc>
            </a:pPr>
            <a:r>
              <a:rPr lang="es-MX" sz="2000" b="1" dirty="0"/>
              <a:t>Ubicación:</a:t>
            </a:r>
            <a:r>
              <a:rPr lang="es-MX" sz="2000" dirty="0"/>
              <a:t> Las trampas se instalaran en plantaciones comerciales en las zonas de producción. </a:t>
            </a:r>
          </a:p>
          <a:p>
            <a:pPr algn="just">
              <a:lnSpc>
                <a:spcPct val="115000"/>
              </a:lnSpc>
            </a:pPr>
            <a:endParaRPr lang="es-MX" sz="2000" dirty="0"/>
          </a:p>
          <a:p>
            <a:pPr algn="just">
              <a:lnSpc>
                <a:spcPct val="115000"/>
              </a:lnSpc>
            </a:pPr>
            <a:r>
              <a:rPr lang="es-MX" sz="2000" b="1" dirty="0"/>
              <a:t>Período de inspección: </a:t>
            </a:r>
            <a:r>
              <a:rPr lang="es-MX" sz="2000" dirty="0"/>
              <a:t>Las trampas deben ser revisadas por el personal oficial asignado a esta actividad cada quince días, durante todo el año en las rutas definidas. </a:t>
            </a:r>
          </a:p>
          <a:p>
            <a:pPr algn="just">
              <a:lnSpc>
                <a:spcPct val="115000"/>
              </a:lnSpc>
            </a:pPr>
            <a:endParaRPr lang="es-MX" sz="2000" dirty="0"/>
          </a:p>
          <a:p>
            <a:pPr lvl="0" algn="just">
              <a:lnSpc>
                <a:spcPct val="115000"/>
              </a:lnSpc>
            </a:pPr>
            <a:endParaRPr lang="es-ES" sz="20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77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536" y="1873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Codificación: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Por ejemplo: 40-25/PV-PA-BC -000097= Matagalpa (40), Sebaco (25), Programa de Vigilancia (PV), Panel amarillo (PA), 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Bactericera cockerelli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(BC), y el número consecutivo de la trampa (000097).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A1612B-7AC1-4BCA-A6FC-BFE61A8FD10E}"/>
              </a:ext>
            </a:extLst>
          </p:cNvPr>
          <p:cNvSpPr txBox="1"/>
          <p:nvPr/>
        </p:nvSpPr>
        <p:spPr>
          <a:xfrm>
            <a:off x="370942" y="1695932"/>
            <a:ext cx="8352928" cy="1658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Rutas de </a:t>
            </a:r>
            <a:r>
              <a:rPr lang="es-ES" sz="1800" b="1" u="sng" dirty="0">
                <a:latin typeface="Arial" panose="020B0604020202020204" pitchFamily="34" charset="0"/>
                <a:ea typeface="Calibri" panose="020F0502020204030204" pitchFamily="34" charset="0"/>
              </a:rPr>
              <a:t>exploración</a:t>
            </a:r>
            <a:r>
              <a:rPr lang="es-E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</a:t>
            </a: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visitaran</a:t>
            </a: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</a:rPr>
              <a:t> al menos tres fincas en áreas comerciales cultivadas con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papa en busca de síntomas de Zebra chips</a:t>
            </a: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</a:rPr>
              <a:t>. El esquema de muestreo se realizará a través de la metodología de “cinco de oro.”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Cinco estaciones, con veinte repeticiones/estación. Un total de 100 plantas inspeccionadas.</a:t>
            </a:r>
            <a:endParaRPr lang="es-ES" sz="18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E9726BB-2220-45E0-A64B-AB6D444CFC0F}"/>
              </a:ext>
            </a:extLst>
          </p:cNvPr>
          <p:cNvSpPr txBox="1"/>
          <p:nvPr/>
        </p:nvSpPr>
        <p:spPr>
          <a:xfrm>
            <a:off x="395536" y="3504051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Período de inspección: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Esta actividad se realiza cada quince días, durante todo el año en las rutas definidas.</a:t>
            </a:r>
            <a:r>
              <a:rPr lang="es-MX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808B898-602F-464F-A2FC-C3D814009B14}"/>
              </a:ext>
            </a:extLst>
          </p:cNvPr>
          <p:cNvSpPr txBox="1"/>
          <p:nvPr/>
        </p:nvSpPr>
        <p:spPr>
          <a:xfrm>
            <a:off x="395536" y="4365104"/>
            <a:ext cx="8328334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MX" sz="1800" b="1" dirty="0">
                <a:latin typeface="Arial" panose="020B0604020202020204" pitchFamily="34" charset="0"/>
                <a:ea typeface="Calibri" panose="020F0502020204030204" pitchFamily="34" charset="0"/>
              </a:rPr>
              <a:t>Codificación:</a:t>
            </a: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</a:rPr>
              <a:t> Se codificaran bajo el siguiente esquema: RE-ZCH#= RE (Ruta de Exploración),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ZCH</a:t>
            </a: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Zebra chips</a:t>
            </a: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</a:rPr>
              <a:t>) y el número de ruta.</a:t>
            </a:r>
          </a:p>
        </p:txBody>
      </p:sp>
    </p:spTree>
    <p:extLst>
      <p:ext uri="{BB962C8B-B14F-4D97-AF65-F5344CB8AC3E}">
        <p14:creationId xmlns:p14="http://schemas.microsoft.com/office/powerpoint/2010/main" val="37277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2DF79E21-2AF5-4001-8390-A407C86A178F}"/>
              </a:ext>
            </a:extLst>
          </p:cNvPr>
          <p:cNvGrpSpPr/>
          <p:nvPr/>
        </p:nvGrpSpPr>
        <p:grpSpPr>
          <a:xfrm>
            <a:off x="2814244" y="836712"/>
            <a:ext cx="3515512" cy="4882122"/>
            <a:chOff x="827584" y="620688"/>
            <a:chExt cx="4048247" cy="4882122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DA3D813C-33CD-4042-9862-DEC9ED9F2A62}"/>
                </a:ext>
              </a:extLst>
            </p:cNvPr>
            <p:cNvGrpSpPr/>
            <p:nvPr/>
          </p:nvGrpSpPr>
          <p:grpSpPr>
            <a:xfrm>
              <a:off x="827584" y="620688"/>
              <a:ext cx="4048247" cy="4882122"/>
              <a:chOff x="827584" y="620688"/>
              <a:chExt cx="4048247" cy="4882122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4238C9BA-A714-49EA-BE0A-174B02F26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27584" y="659002"/>
                <a:ext cx="1343212" cy="1000265"/>
              </a:xfrm>
              <a:prstGeom prst="rect">
                <a:avLst/>
              </a:prstGeom>
            </p:spPr>
          </p:pic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id="{5553DA61-F2F0-4CCD-86C8-27515518D585}"/>
                  </a:ext>
                </a:extLst>
              </p:cNvPr>
              <p:cNvGrpSpPr/>
              <p:nvPr/>
            </p:nvGrpSpPr>
            <p:grpSpPr>
              <a:xfrm>
                <a:off x="827584" y="1557820"/>
                <a:ext cx="4048247" cy="3944990"/>
                <a:chOff x="827584" y="1557820"/>
                <a:chExt cx="4048247" cy="3944990"/>
              </a:xfrm>
            </p:grpSpPr>
            <p:grpSp>
              <p:nvGrpSpPr>
                <p:cNvPr id="14" name="Grupo 13">
                  <a:extLst>
                    <a:ext uri="{FF2B5EF4-FFF2-40B4-BE49-F238E27FC236}">
                      <a16:creationId xmlns:a16="http://schemas.microsoft.com/office/drawing/2014/main" id="{81135AFC-354B-450E-B052-E45E643F6960}"/>
                    </a:ext>
                  </a:extLst>
                </p:cNvPr>
                <p:cNvGrpSpPr/>
                <p:nvPr/>
              </p:nvGrpSpPr>
              <p:grpSpPr>
                <a:xfrm>
                  <a:off x="827584" y="1557820"/>
                  <a:ext cx="1361823" cy="3944990"/>
                  <a:chOff x="753220" y="1618753"/>
                  <a:chExt cx="1361823" cy="3944990"/>
                </a:xfrm>
              </p:grpSpPr>
              <p:pic>
                <p:nvPicPr>
                  <p:cNvPr id="25" name="Imagen 24">
                    <a:extLst>
                      <a:ext uri="{FF2B5EF4-FFF2-40B4-BE49-F238E27FC236}">
                        <a16:creationId xmlns:a16="http://schemas.microsoft.com/office/drawing/2014/main" id="{642C182A-FB2B-4898-BAEF-A6B6BD22C0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71831" y="2633684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26" name="Imagen 25">
                    <a:extLst>
                      <a:ext uri="{FF2B5EF4-FFF2-40B4-BE49-F238E27FC236}">
                        <a16:creationId xmlns:a16="http://schemas.microsoft.com/office/drawing/2014/main" id="{B026585C-CD4A-459A-8FDF-CA605C2FBB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1618753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27" name="Imagen 26">
                    <a:extLst>
                      <a:ext uri="{FF2B5EF4-FFF2-40B4-BE49-F238E27FC236}">
                        <a16:creationId xmlns:a16="http://schemas.microsoft.com/office/drawing/2014/main" id="{AEED22CE-5448-4172-94D8-9118EB47E3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3561941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28" name="Imagen 27">
                    <a:extLst>
                      <a:ext uri="{FF2B5EF4-FFF2-40B4-BE49-F238E27FC236}">
                        <a16:creationId xmlns:a16="http://schemas.microsoft.com/office/drawing/2014/main" id="{9AB289EB-8876-40EC-93D0-461424269C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4563478"/>
                    <a:ext cx="1343212" cy="10002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" name="Grupo 14">
                  <a:extLst>
                    <a:ext uri="{FF2B5EF4-FFF2-40B4-BE49-F238E27FC236}">
                      <a16:creationId xmlns:a16="http://schemas.microsoft.com/office/drawing/2014/main" id="{F4190F78-46AA-4DB1-A750-40CC763F3C71}"/>
                    </a:ext>
                  </a:extLst>
                </p:cNvPr>
                <p:cNvGrpSpPr/>
                <p:nvPr/>
              </p:nvGrpSpPr>
              <p:grpSpPr>
                <a:xfrm>
                  <a:off x="2189407" y="1628800"/>
                  <a:ext cx="1421123" cy="3874010"/>
                  <a:chOff x="753220" y="1689733"/>
                  <a:chExt cx="1421123" cy="3874010"/>
                </a:xfrm>
              </p:grpSpPr>
              <p:pic>
                <p:nvPicPr>
                  <p:cNvPr id="21" name="Imagen 20">
                    <a:extLst>
                      <a:ext uri="{FF2B5EF4-FFF2-40B4-BE49-F238E27FC236}">
                        <a16:creationId xmlns:a16="http://schemas.microsoft.com/office/drawing/2014/main" id="{6A185AE9-A3EA-4564-9605-E6C73543E6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831131" y="2625837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22" name="Imagen 21">
                    <a:extLst>
                      <a:ext uri="{FF2B5EF4-FFF2-40B4-BE49-F238E27FC236}">
                        <a16:creationId xmlns:a16="http://schemas.microsoft.com/office/drawing/2014/main" id="{6EC56FA0-D834-42C2-8925-268E3EA43C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1689733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23" name="Imagen 22">
                    <a:extLst>
                      <a:ext uri="{FF2B5EF4-FFF2-40B4-BE49-F238E27FC236}">
                        <a16:creationId xmlns:a16="http://schemas.microsoft.com/office/drawing/2014/main" id="{E60DB8EE-6F62-490A-87BA-5BCD75BABEA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3545588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24" name="Imagen 23">
                    <a:extLst>
                      <a:ext uri="{FF2B5EF4-FFF2-40B4-BE49-F238E27FC236}">
                        <a16:creationId xmlns:a16="http://schemas.microsoft.com/office/drawing/2014/main" id="{AE89B428-0A94-4DC1-908F-7AD888A794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4563478"/>
                    <a:ext cx="1343212" cy="10002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Grupo 15">
                  <a:extLst>
                    <a:ext uri="{FF2B5EF4-FFF2-40B4-BE49-F238E27FC236}">
                      <a16:creationId xmlns:a16="http://schemas.microsoft.com/office/drawing/2014/main" id="{CD5D0EF8-2E54-4CF5-A049-11E8A692A6C7}"/>
                    </a:ext>
                  </a:extLst>
                </p:cNvPr>
                <p:cNvGrpSpPr/>
                <p:nvPr/>
              </p:nvGrpSpPr>
              <p:grpSpPr>
                <a:xfrm>
                  <a:off x="3524719" y="1636647"/>
                  <a:ext cx="1351112" cy="3813077"/>
                  <a:chOff x="745320" y="1687141"/>
                  <a:chExt cx="1351112" cy="3813077"/>
                </a:xfrm>
              </p:grpSpPr>
              <p:pic>
                <p:nvPicPr>
                  <p:cNvPr id="17" name="Imagen 16">
                    <a:extLst>
                      <a:ext uri="{FF2B5EF4-FFF2-40B4-BE49-F238E27FC236}">
                        <a16:creationId xmlns:a16="http://schemas.microsoft.com/office/drawing/2014/main" id="{A4E2E537-F5D4-4451-83B2-D57EF3F7D0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2636912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18" name="Imagen 17">
                    <a:extLst>
                      <a:ext uri="{FF2B5EF4-FFF2-40B4-BE49-F238E27FC236}">
                        <a16:creationId xmlns:a16="http://schemas.microsoft.com/office/drawing/2014/main" id="{47D7C5A2-6A01-4322-A316-ED46E56460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1687141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19" name="Imagen 18">
                    <a:extLst>
                      <a:ext uri="{FF2B5EF4-FFF2-40B4-BE49-F238E27FC236}">
                        <a16:creationId xmlns:a16="http://schemas.microsoft.com/office/drawing/2014/main" id="{C2AE2E31-CAE7-4192-A031-6C853F3ADF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3584091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20" name="Imagen 19">
                    <a:extLst>
                      <a:ext uri="{FF2B5EF4-FFF2-40B4-BE49-F238E27FC236}">
                        <a16:creationId xmlns:a16="http://schemas.microsoft.com/office/drawing/2014/main" id="{90FF148A-887C-4F2C-9E7F-5207B36CFC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45320" y="4499953"/>
                    <a:ext cx="1343212" cy="100026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F2705D96-BC4C-4D5D-B3A6-3E561D849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89407" y="633754"/>
                <a:ext cx="1343212" cy="1000265"/>
              </a:xfrm>
              <a:prstGeom prst="rect">
                <a:avLst/>
              </a:prstGeom>
            </p:spPr>
          </p:pic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3681B04A-70CC-4923-BF06-E3D85DEFD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32619" y="620688"/>
                <a:ext cx="1343212" cy="1000265"/>
              </a:xfrm>
              <a:prstGeom prst="rect">
                <a:avLst/>
              </a:prstGeom>
            </p:spPr>
          </p:pic>
        </p:grp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785FDE8A-DCFC-460D-94B1-1E82E36F4CAC}"/>
                </a:ext>
              </a:extLst>
            </p:cNvPr>
            <p:cNvSpPr/>
            <p:nvPr/>
          </p:nvSpPr>
          <p:spPr>
            <a:xfrm>
              <a:off x="2683243" y="2390644"/>
              <a:ext cx="449608" cy="1902451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N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NI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2C17B61-2283-4529-883B-7175A91DDABB}"/>
                </a:ext>
              </a:extLst>
            </p:cNvPr>
            <p:cNvSpPr/>
            <p:nvPr/>
          </p:nvSpPr>
          <p:spPr>
            <a:xfrm>
              <a:off x="1297588" y="836713"/>
              <a:ext cx="466101" cy="1944216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N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NI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F46F9CD-9FBA-4BC8-8FCD-FB7D60818CA2}"/>
                </a:ext>
              </a:extLst>
            </p:cNvPr>
            <p:cNvSpPr/>
            <p:nvPr/>
          </p:nvSpPr>
          <p:spPr>
            <a:xfrm>
              <a:off x="3958337" y="836714"/>
              <a:ext cx="517726" cy="1944216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N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NI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25A94D3-9E77-4309-83D8-04C310A1638A}"/>
                </a:ext>
              </a:extLst>
            </p:cNvPr>
            <p:cNvSpPr/>
            <p:nvPr/>
          </p:nvSpPr>
          <p:spPr>
            <a:xfrm>
              <a:off x="4144383" y="3356992"/>
              <a:ext cx="580440" cy="1872205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N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NI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4AAEA16B-023C-4D98-9EAF-DD27029825F8}"/>
                </a:ext>
              </a:extLst>
            </p:cNvPr>
            <p:cNvSpPr/>
            <p:nvPr/>
          </p:nvSpPr>
          <p:spPr>
            <a:xfrm>
              <a:off x="1522362" y="3356992"/>
              <a:ext cx="466101" cy="1872207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NI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NI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A9BB819-A673-4508-9968-5DAD09831DA4}"/>
              </a:ext>
            </a:extLst>
          </p:cNvPr>
          <p:cNvSpPr txBox="1"/>
          <p:nvPr/>
        </p:nvSpPr>
        <p:spPr>
          <a:xfrm>
            <a:off x="2339752" y="1886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/>
              <a:t>ESQUEMA DE MUESTREO DE ZEBRA CHIPS</a:t>
            </a:r>
            <a:endParaRPr lang="es-419" u="sng" dirty="0"/>
          </a:p>
        </p:txBody>
      </p:sp>
    </p:spTree>
    <p:extLst>
      <p:ext uri="{BB962C8B-B14F-4D97-AF65-F5344CB8AC3E}">
        <p14:creationId xmlns:p14="http://schemas.microsoft.com/office/powerpoint/2010/main" val="62225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83BF3B-FC54-49DC-8831-16A8F5F30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" y="908720"/>
            <a:ext cx="8858256" cy="9449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6B12918-2782-4580-B9BB-767E43E64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" y="2276872"/>
            <a:ext cx="9037512" cy="15393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0417084-E7E6-4D38-9869-A9EF3236D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9" y="4077072"/>
            <a:ext cx="9037512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5396"/>
            <a:ext cx="8229600" cy="1143000"/>
          </a:xfrm>
        </p:spPr>
        <p:txBody>
          <a:bodyPr>
            <a:normAutofit/>
          </a:bodyPr>
          <a:lstStyle/>
          <a:p>
            <a:r>
              <a:rPr lang="es-NI" sz="5400" dirty="0"/>
              <a:t>¿PREGUNTAS?</a:t>
            </a:r>
          </a:p>
        </p:txBody>
      </p:sp>
      <p:pic>
        <p:nvPicPr>
          <p:cNvPr id="6146" name="Picture 2" descr="Pin de Elizabeth Macias Rodriguez en Caritas emoticone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67062"/>
            <a:ext cx="2592288" cy="20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uchas Gracias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3496022" cy="26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7475A9-0F80-4D37-8462-7556E9B7A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3" y="1419908"/>
            <a:ext cx="2520280" cy="20090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7D43E3-C337-4AF7-9044-1B05E61AA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3" y="1445649"/>
            <a:ext cx="2210108" cy="16480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4E64A0B-F291-4420-8A13-51F4EE316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1306" y="3692875"/>
            <a:ext cx="2038635" cy="158137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BD17F67-C6AD-45A3-A5DA-38C983858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3" y="3554771"/>
            <a:ext cx="2520280" cy="18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3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7704</TotalTime>
  <Words>566</Words>
  <Application>Microsoft Office PowerPoint</Application>
  <PresentationFormat>Presentación en pantalla (4:3)</PresentationFormat>
  <Paragraphs>104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Aharoni</vt:lpstr>
      <vt:lpstr>Arial</vt:lpstr>
      <vt:lpstr>Arial Black</vt:lpstr>
      <vt:lpstr>Calibri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Martin Agenor Rosales</dc:creator>
  <cp:lastModifiedBy>Martin Agenor Rosales Mondragón</cp:lastModifiedBy>
  <cp:revision>741</cp:revision>
  <cp:lastPrinted>2019-10-25T22:32:55Z</cp:lastPrinted>
  <dcterms:created xsi:type="dcterms:W3CDTF">2018-03-15T16:09:17Z</dcterms:created>
  <dcterms:modified xsi:type="dcterms:W3CDTF">2022-08-24T00:00:06Z</dcterms:modified>
</cp:coreProperties>
</file>