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66" r:id="rId2"/>
    <p:sldId id="624" r:id="rId3"/>
    <p:sldId id="620" r:id="rId4"/>
    <p:sldId id="630" r:id="rId5"/>
    <p:sldId id="626" r:id="rId6"/>
    <p:sldId id="628" r:id="rId7"/>
    <p:sldId id="627" r:id="rId8"/>
    <p:sldId id="629" r:id="rId9"/>
    <p:sldId id="571" r:id="rId10"/>
  </p:sldIdLst>
  <p:sldSz cx="9144000" cy="6858000" type="screen4x3"/>
  <p:notesSz cx="7010400" cy="9296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FE12553-AD28-4EF3-A46F-1B5F8F7D49AE}">
          <p14:sldIdLst>
            <p14:sldId id="566"/>
            <p14:sldId id="624"/>
            <p14:sldId id="620"/>
            <p14:sldId id="630"/>
            <p14:sldId id="626"/>
            <p14:sldId id="628"/>
            <p14:sldId id="627"/>
            <p14:sldId id="629"/>
            <p14:sldId id="571"/>
          </p14:sldIdLst>
        </p14:section>
        <p14:section name="Sección sin título" id="{90CD7C81-356A-4485-971F-0C8F3A2F66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DA9"/>
    <a:srgbClr val="FFFFFF"/>
    <a:srgbClr val="FFFFF7"/>
    <a:srgbClr val="461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99813" autoAdjust="0"/>
  </p:normalViewPr>
  <p:slideViewPr>
    <p:cSldViewPr>
      <p:cViewPr varScale="1">
        <p:scale>
          <a:sx n="74" d="100"/>
          <a:sy n="74" d="100"/>
        </p:scale>
        <p:origin x="11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14F78-7E73-4068-BC71-E4AF87C5A5B3}" type="datetimeFigureOut">
              <a:rPr lang="es-MX" smtClean="0"/>
              <a:pPr/>
              <a:t>18/08/2022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9794D-5716-459B-BCF0-3956FEE6AF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3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FDA-05FC-4275-9C97-321CA10EF6C6}" type="datetimeFigureOut">
              <a:rPr lang="es-NI" smtClean="0"/>
              <a:pPr/>
              <a:t>18/8/2022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601290" y="319304"/>
            <a:ext cx="8004788" cy="744441"/>
            <a:chOff x="0" y="0"/>
            <a:chExt cx="6037688" cy="555625"/>
          </a:xfrm>
        </p:grpSpPr>
        <p:grpSp>
          <p:nvGrpSpPr>
            <p:cNvPr id="22" name="Grupo 21"/>
            <p:cNvGrpSpPr/>
            <p:nvPr/>
          </p:nvGrpSpPr>
          <p:grpSpPr>
            <a:xfrm>
              <a:off x="0" y="0"/>
              <a:ext cx="3952875" cy="551180"/>
              <a:chOff x="0" y="0"/>
              <a:chExt cx="2858321" cy="427355"/>
            </a:xfrm>
          </p:grpSpPr>
          <p:pic>
            <p:nvPicPr>
              <p:cNvPr id="24" name="Imagen 23" descr="topPapeleria_CCC_20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833"/>
              <a:stretch/>
            </p:blipFill>
            <p:spPr bwMode="auto">
              <a:xfrm>
                <a:off x="0" y="0"/>
                <a:ext cx="1526540" cy="4273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Imagen 24" descr="E:\Respaldo 26012018\PROVISAVE 2015\Logo IPSA (2) final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5676" y="38100"/>
                <a:ext cx="842645" cy="3752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053" y="0"/>
              <a:ext cx="1905635" cy="555625"/>
            </a:xfrm>
            <a:prstGeom prst="rect">
              <a:avLst/>
            </a:prstGeom>
          </p:spPr>
        </p:pic>
      </p:grpSp>
      <p:sp>
        <p:nvSpPr>
          <p:cNvPr id="26" name="Rectángulo 25"/>
          <p:cNvSpPr/>
          <p:nvPr/>
        </p:nvSpPr>
        <p:spPr>
          <a:xfrm>
            <a:off x="460376" y="1214745"/>
            <a:ext cx="814570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NI" sz="160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“TALLER NACIONAL DE HOMOLOGACIÓN Y ARMONIZACIÓN DE PROCEDIMIENTOS OPERATIVOS PARA LA VIGILANCIA FITOSANITARIA”</a:t>
            </a:r>
            <a:endParaRPr lang="es-NI" sz="1600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60375" y="2338130"/>
            <a:ext cx="8145702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NI" sz="2400" dirty="0"/>
              <a:t>Estrategia operativa para la vigilancia de ratas de campo</a:t>
            </a:r>
            <a:endParaRPr lang="es-NI" sz="2400" b="1" dirty="0">
              <a:ln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3234" y="3068960"/>
            <a:ext cx="2959984" cy="2729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8" y="3522271"/>
            <a:ext cx="257968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C:\Users\Noel Amador\Desktop\BPM CARLOS\20070915_120838_Copia_de_Maíz_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781" y="3522271"/>
            <a:ext cx="26098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GENERALIDADES 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CAFCA05-850A-4334-9621-44449FFDA30C}"/>
              </a:ext>
            </a:extLst>
          </p:cNvPr>
          <p:cNvSpPr txBox="1"/>
          <p:nvPr/>
        </p:nvSpPr>
        <p:spPr>
          <a:xfrm>
            <a:off x="250911" y="575465"/>
            <a:ext cx="889248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Establecer y operacionalizar la metodología para la vigilancia de </a:t>
            </a:r>
            <a:r>
              <a:rPr lang="es-E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Ratas de Campo.</a:t>
            </a:r>
            <a:endParaRPr lang="es-N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04740"/>
              </p:ext>
            </p:extLst>
          </p:nvPr>
        </p:nvGraphicFramePr>
        <p:xfrm>
          <a:off x="250912" y="1397000"/>
          <a:ext cx="8713576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394"/>
                <a:gridCol w="2178394"/>
                <a:gridCol w="2178394"/>
                <a:gridCol w="2178394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común de la plaga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científico de la plaga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Hospederos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Órganos afectados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Ratas de campo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Sigmodon hispidus</a:t>
                      </a:r>
                      <a:endParaRPr lang="es-NI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Caña (Saccharum officinarum), arroz (Oryza sativa), maíz (Zea mays), frijol (Phaseolus vulgaris), pastos (</a:t>
                      </a:r>
                      <a:r>
                        <a:rPr lang="es-ES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Brachiaria</a:t>
                      </a:r>
                      <a:r>
                        <a:rPr lang="es-E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spp., </a:t>
                      </a:r>
                      <a:r>
                        <a:rPr lang="es-ES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Panicum</a:t>
                      </a:r>
                      <a:r>
                        <a:rPr lang="es-E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máximum, </a:t>
                      </a:r>
                      <a:r>
                        <a:rPr lang="es-ES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Hyparrhenia</a:t>
                      </a:r>
                      <a:r>
                        <a:rPr lang="es-E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rufa, etc.) entre otros.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Semillas,</a:t>
                      </a:r>
                      <a:r>
                        <a:rPr lang="es-NI" baseline="0" dirty="0" smtClean="0"/>
                        <a:t> raíces, </a:t>
                      </a:r>
                      <a:r>
                        <a:rPr lang="es-NI" dirty="0" smtClean="0"/>
                        <a:t>Fruta, tallo, granos</a:t>
                      </a:r>
                      <a:endParaRPr lang="es-NI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08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NI" dirty="0" smtClean="0"/>
              <a:t>Estrategias a implementar</a:t>
            </a:r>
            <a:endParaRPr lang="es-NI" dirty="0"/>
          </a:p>
        </p:txBody>
      </p:sp>
      <p:sp>
        <p:nvSpPr>
          <p:cNvPr id="4" name="CuadroTexto 3"/>
          <p:cNvSpPr txBox="1"/>
          <p:nvPr/>
        </p:nvSpPr>
        <p:spPr>
          <a:xfrm>
            <a:off x="539552" y="1916832"/>
            <a:ext cx="8064896" cy="244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NI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14827"/>
              </p:ext>
            </p:extLst>
          </p:nvPr>
        </p:nvGraphicFramePr>
        <p:xfrm>
          <a:off x="251520" y="1052736"/>
          <a:ext cx="8640960" cy="346609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16224"/>
                <a:gridCol w="5248999"/>
                <a:gridCol w="1375737"/>
              </a:tblGrid>
              <a:tr h="401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Estrategias</a:t>
                      </a:r>
                      <a:endParaRPr lang="es-NI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Actividades</a:t>
                      </a:r>
                      <a:endParaRPr lang="es-NI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Unidad de Medida</a:t>
                      </a:r>
                      <a:endParaRPr lang="es-NI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9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Rutas de </a:t>
                      </a:r>
                      <a:r>
                        <a:rPr lang="es-ES" sz="1600" dirty="0" smtClean="0">
                          <a:effectLst/>
                          <a:latin typeface="+mn-lt"/>
                        </a:rPr>
                        <a:t>exploración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 smtClean="0">
                          <a:effectLst/>
                          <a:latin typeface="+mn-lt"/>
                        </a:rPr>
                        <a:t>Realizar monitoreo de Rutas de campo en fincas de referencia para evaluar hectáreas por daños de ratas de campo 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+mn-lt"/>
                        </a:rPr>
                        <a:t>#de visitas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Charlas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charlas para el manejo control de Ratas de campo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de charlas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1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Divulgación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Brochures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Número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158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Supervisión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Supervisión por la Dirección de Sanidad Vegetal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Número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1584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Supervisión por la Delegación Departamental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Número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1584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Supervisión por el DVFC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Número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1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Evaluación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Evaluación por la Delegación Departamental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Número</a:t>
                      </a:r>
                      <a:endParaRPr lang="es-N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21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/>
          <p:cNvGrpSpPr/>
          <p:nvPr/>
        </p:nvGrpSpPr>
        <p:grpSpPr>
          <a:xfrm>
            <a:off x="755576" y="840695"/>
            <a:ext cx="4048247" cy="4892561"/>
            <a:chOff x="827584" y="620688"/>
            <a:chExt cx="4048247" cy="4892561"/>
          </a:xfrm>
        </p:grpSpPr>
        <p:grpSp>
          <p:nvGrpSpPr>
            <p:cNvPr id="24" name="Grupo 23"/>
            <p:cNvGrpSpPr/>
            <p:nvPr/>
          </p:nvGrpSpPr>
          <p:grpSpPr>
            <a:xfrm>
              <a:off x="827584" y="620688"/>
              <a:ext cx="4048247" cy="4892561"/>
              <a:chOff x="827584" y="620688"/>
              <a:chExt cx="4048247" cy="4892561"/>
            </a:xfrm>
          </p:grpSpPr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7584" y="659002"/>
                <a:ext cx="1343212" cy="1000265"/>
              </a:xfrm>
              <a:prstGeom prst="rect">
                <a:avLst/>
              </a:prstGeom>
            </p:spPr>
          </p:pic>
          <p:grpSp>
            <p:nvGrpSpPr>
              <p:cNvPr id="19" name="Grupo 18"/>
              <p:cNvGrpSpPr/>
              <p:nvPr/>
            </p:nvGrpSpPr>
            <p:grpSpPr>
              <a:xfrm>
                <a:off x="827584" y="1628800"/>
                <a:ext cx="4048247" cy="3884449"/>
                <a:chOff x="827584" y="1628800"/>
                <a:chExt cx="4048247" cy="3884449"/>
              </a:xfrm>
            </p:grpSpPr>
            <p:grpSp>
              <p:nvGrpSpPr>
                <p:cNvPr id="8" name="Grupo 7"/>
                <p:cNvGrpSpPr/>
                <p:nvPr/>
              </p:nvGrpSpPr>
              <p:grpSpPr>
                <a:xfrm>
                  <a:off x="827584" y="1628800"/>
                  <a:ext cx="1361823" cy="3874010"/>
                  <a:chOff x="753220" y="1689733"/>
                  <a:chExt cx="1361823" cy="3874010"/>
                </a:xfrm>
              </p:grpSpPr>
              <p:pic>
                <p:nvPicPr>
                  <p:cNvPr id="3" name="Imagen 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71831" y="2633684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4" name="Imagen 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1689733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5" name="Imagen 4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3561941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6" name="Imagen 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4563478"/>
                    <a:ext cx="1343212" cy="10002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" name="Grupo 8"/>
                <p:cNvGrpSpPr/>
                <p:nvPr/>
              </p:nvGrpSpPr>
              <p:grpSpPr>
                <a:xfrm>
                  <a:off x="2189407" y="1628800"/>
                  <a:ext cx="1343212" cy="3874010"/>
                  <a:chOff x="753220" y="1689733"/>
                  <a:chExt cx="1343212" cy="3874010"/>
                </a:xfrm>
              </p:grpSpPr>
              <p:pic>
                <p:nvPicPr>
                  <p:cNvPr id="10" name="Imagen 9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2636912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11" name="Imagen 10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1689733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12" name="Imagen 1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3584091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13" name="Imagen 1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4563478"/>
                    <a:ext cx="1343212" cy="10002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" name="Grupo 13"/>
                <p:cNvGrpSpPr/>
                <p:nvPr/>
              </p:nvGrpSpPr>
              <p:grpSpPr>
                <a:xfrm>
                  <a:off x="3532619" y="1636647"/>
                  <a:ext cx="1343212" cy="3876602"/>
                  <a:chOff x="753220" y="1687141"/>
                  <a:chExt cx="1343212" cy="3876602"/>
                </a:xfrm>
              </p:grpSpPr>
              <p:pic>
                <p:nvPicPr>
                  <p:cNvPr id="15" name="Imagen 14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2636912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16" name="Imagen 1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1687141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17" name="Imagen 1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3584091"/>
                    <a:ext cx="1343212" cy="1000265"/>
                  </a:xfrm>
                  <a:prstGeom prst="rect">
                    <a:avLst/>
                  </a:prstGeom>
                </p:spPr>
              </p:pic>
              <p:pic>
                <p:nvPicPr>
                  <p:cNvPr id="18" name="Imagen 17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53220" y="4563478"/>
                    <a:ext cx="1343212" cy="10002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89407" y="633754"/>
                <a:ext cx="1343212" cy="1000265"/>
              </a:xfrm>
              <a:prstGeom prst="rect">
                <a:avLst/>
              </a:prstGeom>
            </p:spPr>
          </p:pic>
          <p:pic>
            <p:nvPicPr>
              <p:cNvPr id="23" name="Imagen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32619" y="620688"/>
                <a:ext cx="1343212" cy="1000265"/>
              </a:xfrm>
              <a:prstGeom prst="rect">
                <a:avLst/>
              </a:prstGeom>
            </p:spPr>
          </p:pic>
        </p:grpSp>
        <p:sp>
          <p:nvSpPr>
            <p:cNvPr id="28" name="Rectángulo 27"/>
            <p:cNvSpPr/>
            <p:nvPr/>
          </p:nvSpPr>
          <p:spPr>
            <a:xfrm>
              <a:off x="2627784" y="2420888"/>
              <a:ext cx="447682" cy="1913749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NI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1243998" y="1011195"/>
              <a:ext cx="447682" cy="1913749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NI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4196326" y="1011195"/>
              <a:ext cx="447682" cy="1985757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NI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4211960" y="3356992"/>
              <a:ext cx="447682" cy="1913749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NI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1316006" y="3356992"/>
              <a:ext cx="447682" cy="1913749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NI"/>
            </a:p>
          </p:txBody>
        </p:sp>
      </p:grpSp>
      <p:pic>
        <p:nvPicPr>
          <p:cNvPr id="33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 b="3484"/>
          <a:stretch/>
        </p:blipFill>
        <p:spPr>
          <a:xfrm>
            <a:off x="5724128" y="0"/>
            <a:ext cx="3030866" cy="6303819"/>
          </a:xfrm>
          <a:prstGeom prst="rect">
            <a:avLst/>
          </a:prstGeom>
        </p:spPr>
      </p:pic>
      <p:sp>
        <p:nvSpPr>
          <p:cNvPr id="34" name="Elipse 33"/>
          <p:cNvSpPr/>
          <p:nvPr/>
        </p:nvSpPr>
        <p:spPr>
          <a:xfrm>
            <a:off x="6084168" y="1659267"/>
            <a:ext cx="2232248" cy="689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C634C49B-2266-4DD6-8384-6C1523F5A557}"/>
              </a:ext>
            </a:extLst>
          </p:cNvPr>
          <p:cNvSpPr txBox="1"/>
          <p:nvPr/>
        </p:nvSpPr>
        <p:spPr>
          <a:xfrm>
            <a:off x="755576" y="5704096"/>
            <a:ext cx="259228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NI" sz="1600" b="1" dirty="0" smtClean="0"/>
              <a:t>20 </a:t>
            </a:r>
            <a:r>
              <a:rPr lang="es-NI" sz="1600" b="1" dirty="0"/>
              <a:t>PLANTAS/ESTACIÓN</a:t>
            </a:r>
          </a:p>
          <a:p>
            <a:pPr algn="ctr"/>
            <a:r>
              <a:rPr lang="es-NI" sz="1600" b="1" dirty="0" smtClean="0"/>
              <a:t>(10 </a:t>
            </a:r>
            <a:r>
              <a:rPr lang="es-NI" sz="1600" b="1" dirty="0"/>
              <a:t>A CADA LADO)</a:t>
            </a:r>
          </a:p>
        </p:txBody>
      </p:sp>
      <p:sp>
        <p:nvSpPr>
          <p:cNvPr id="37" name="Flecha derecha 36"/>
          <p:cNvSpPr/>
          <p:nvPr/>
        </p:nvSpPr>
        <p:spPr>
          <a:xfrm rot="19306180">
            <a:off x="3336305" y="5235815"/>
            <a:ext cx="844395" cy="42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38" name="CuadroTexto 37"/>
          <p:cNvSpPr txBox="1"/>
          <p:nvPr/>
        </p:nvSpPr>
        <p:spPr>
          <a:xfrm>
            <a:off x="323528" y="18864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Cinco de oro</a:t>
            </a:r>
            <a:endParaRPr lang="es-NI" sz="2800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0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C54A7F8-29BA-4267-918E-40DA6B2F1FED}"/>
              </a:ext>
            </a:extLst>
          </p:cNvPr>
          <p:cNvSpPr txBox="1"/>
          <p:nvPr/>
        </p:nvSpPr>
        <p:spPr>
          <a:xfrm>
            <a:off x="215516" y="260648"/>
            <a:ext cx="55086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Rutas </a:t>
            </a:r>
            <a:r>
              <a:rPr lang="es-E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ES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exploración: </a:t>
            </a:r>
            <a:r>
              <a:rPr lang="es-ES" sz="2000" dirty="0" smtClean="0">
                <a:effectLst/>
                <a:ea typeface="Calibri" panose="020F0502020204030204" pitchFamily="34" charset="0"/>
              </a:rPr>
              <a:t>Se realizara </a:t>
            </a:r>
            <a:r>
              <a:rPr lang="es-NI" sz="2000" dirty="0" smtClean="0"/>
              <a:t>prospección </a:t>
            </a:r>
            <a:r>
              <a:rPr lang="es-NI" sz="2000" dirty="0"/>
              <a:t>para el manejo y control de ratas de campo que afectan la producción de cultivos </a:t>
            </a:r>
            <a:r>
              <a:rPr lang="es-NI" sz="2000" dirty="0" smtClean="0"/>
              <a:t>agrícolas con la frecuencia de una vez al mes en al menos cinco sitios de riesgo. </a:t>
            </a:r>
            <a:endParaRPr lang="es-NI" sz="2000" dirty="0"/>
          </a:p>
        </p:txBody>
      </p:sp>
      <p:pic>
        <p:nvPicPr>
          <p:cNvPr id="2450" name="Imagen 15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9" name="Imagen 15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8" name="Imagen 15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" name="Imagen 15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6" name="Imagen 15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5" name="Imagen 15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4" name="Imagen 15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3" name="Imagen 15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2" name="Imagen 13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1" name="Imagen 13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0" name="Imagen 13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9" name="Imagen 14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8" name="Imagen 14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" name="Imagen 14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6" name="Imagen 14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5" name="Imagen 14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4" name="Imagen 15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3" name="Imagen 15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2" name="Imagen 15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1" name="Imagen 15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0" name="Imagen 15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9" name="Imagen 15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8" name="Imagen 15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6" name="Imagen 15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5" name="Imagen 1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4" name="Imagen 15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3" name="Imagen 15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2" name="Imagen 15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1" name="Imagen 13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0" name="Imagen 13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9" name="Imagen 13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8" name="Imagen 14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7" name="Imagen 14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" name="Imagen 1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5" name="Imagen 14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4" name="Imagen 14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3" name="Imagen 15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2" name="Imagen 15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1" name="Imagen 15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0" name="Imagen 15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9" name="Imagen 15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8" name="Imagen 15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7" name="Imagen 15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" name="Imagen 15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5" name="Imagen 15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4" name="Imagen 15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3" name="Imagen 15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2" name="Imagen 15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1" name="Imagen 13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0" name="Imagen 13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9" name="Imagen 13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8" name="Imagen 14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7" name="Imagen 14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" name="Imagen 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5" name="Imagen 14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4" name="Imagen 14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3" name="Imagen 15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2" name="Imagen 15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1" name="Imagen 15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0" name="Imagen 15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9" name="Imagen 1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8" name="Imagen 1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7" name="Imagen 15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6" name="Imagen 15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" name="Imagen 15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4" name="Imagen 1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3" name="Imagen 16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2" name="Imagen 16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1" name="Imagen 13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0" name="Imagen 13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9" name="Imagen 13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8" name="Imagen 14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7" name="Imagen 14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6" name="Imagen 14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" name="Imagen 14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4" name="Imagen 14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3" name="Imagen 15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2" name="Imagen 1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1" name="Imagen 15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0" name="Imagen 1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9" name="Imagen 1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8" name="Imagen 16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7" name="Imagen 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6" name="Imagen 16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" name="Imagen 1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4" name="Imagen 16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3" name="Imagen 16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2" name="Imagen 16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1" name="Imagen 13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" name="Imagen 13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" name="Imagen 13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" name="Imagen 14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" name="Imagen 14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" name="Imagen 14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" name="Imagen 14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4" name="Imagen 14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3" name="Imagen 1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2" name="Imagen 15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1" name="Imagen 15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0" name="Imagen 16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9" name="Imagen 1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" name="Imagen 16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7" name="Imagen 16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6" name="Imagen 16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" name="Imagen 16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4" name="Imagen 16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3" name="Imagen 1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2" name="Imagen 16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1" name="Imagen 13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0" name="Imagen 13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9" name="Imagen 13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8" name="Imagen 14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7" name="Imagen 14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6" name="Imagen 14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5" name="Imagen 14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4" name="Imagen 1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3" name="Imagen 15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2" name="Imagen 15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1" name="Imagen 15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0" name="Imagen 1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9" name="Imagen 16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8" name="Imagen 16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7" name="Imagen 16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6" name="Imagen 16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5" name="Imagen 16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" name="Imagen 16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3" name="Imagen 16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1" name="Imagen 16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0" name="Imagen 13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9" name="Imagen 13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8" name="Imagen 13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7" name="Imagen 14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6" name="Imagen 14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5" name="Imagen 14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" name="Imagen 14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3" name="Imagen 14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2" name="Imagen 15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1" name="Imagen 15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0" name="Imagen 15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9" name="Imagen 16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8" name="Imagen 16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7" name="Imagen 16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6" name="Imagen 16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5" name="Imagen 16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" name="Imagen 16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3" name="Imagen 16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2" name="Imagen 16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1" name="Imagen 13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0" name="Imagen 13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9" name="Imagen 13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8" name="Imagen 13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7" name="Imagen 14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6" name="Imagen 14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5" name="Imagen 14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" name="Imagen 14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2" name="Imagen 14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1" name="Imagen 15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0" name="Imagen 15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9" name="Imagen 15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8" name="Imagen 16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7" name="Imagen 16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6" name="Imagen 16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5" name="Imagen 1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4" name="Imagen 16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" name="Imagen 16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2" name="Imagen 16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1" name="Imagen 16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0" name="Imagen 13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9" name="Imagen 13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8" name="Imagen 13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7" name="Imagen 13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6" name="Imagen 14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5" name="Imagen 14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4" name="Imagen 1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" name="Imagen 14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2" name="Imagen 14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1" name="Imagen 15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0" name="Imagen 1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9" name="Imagen 15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8" name="Imagen 16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7" name="Imagen 1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6" name="Imagen 1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5" name="Imagen 16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4" name="Imagen 1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" name="Imagen 16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2" name="Imagen 16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1" name="Imagen 1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" name="Imagen 1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" name="Imagen 13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" name="Imagen 1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" name="Imagen 14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" name="Imagen 14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" name="Imagen 14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" name="Imagen 14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" name="Imagen 14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" name="Imagen 1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1" name="Imagen 15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0" name="Imagen 15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9" name="Imagen 16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8" name="Imagen 16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7" name="Imagen 16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6" name="Imagen 16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5" name="Imagen 16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Imagen 16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3" name="Imagen 16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" name="Imagen 16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1" name="Imagen 13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0" name="Imagen 13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9" name="Imagen 13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8" name="Imagen 13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7" name="Imagen 14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6" name="Imagen 14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5" name="Imagen 14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4" name="Imagen 14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3" name="Imagen 15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" name="Imagen 15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1" name="Imagen 15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0" name="Imagen 16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9" name="Imagen 16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8" name="Imagen 1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7" name="Imagen 1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6" name="Imagen 16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5" name="Imagen 16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4" name="Imagen 16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3" name="Imagen 16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" name="Imagen 16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1" name="Imagen 13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0" name="Imagen 1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9" name="Imagen 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8" name="Imagen 14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Imagen 14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6" name="Imagen 14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5" name="Imagen 14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4" name="Imagen 14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3" name="Imagen 15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2" name="Imagen 15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" name="Imagen 15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0" name="Imagen 16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9" name="Imagen 16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7" name="Imagen 16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6" name="Imagen 16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5" name="Imagen 16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4" name="Imagen 16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3" name="Imagen 16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2" name="Imagen 16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" name="Imagen 13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0" name="Imagen 13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9" name="Imagen 13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8" name="Imagen 1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7" name="Imagen 1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6" name="Imagen 14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4" name="Imagen 14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3" name="Imagen 14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2" name="Imagen 1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" name="Imagen 15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0" name="Imagen 15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9" name="Imagen 1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8" name="Imagen 16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7" name="Imagen 16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6" name="Imagen 16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5" name="Imagen 16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Imagen 16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3" name="Imagen 16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2" name="Imagen 16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" name="Imagen 16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0" name="Imagen 13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9" name="Imagen 13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8" name="Imagen 13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7" name="Imagen 14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6" name="Imagen 14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5" name="Imagen 14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4" name="Imagen 14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3" name="Imagen 14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2" name="Imagen 15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" name="Imagen 15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" name="Imagen 15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9" name="Imagen 15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8" name="Imagen 16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7" name="Imagen 16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6" name="Imagen 17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5" name="Imagen 16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4" name="Imagen 16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3" name="Imagen 16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2" name="Imagen 16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1" name="Imagen 16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" name="Imagen 16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9" name="Imagen 13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8" name="Imagen 1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" name="Imagen 14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" name="Imagen 14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" name="Imagen 14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" name="Imagen 14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" name="Imagen 14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" name="Imagen 15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" name="Imagen 15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" name="Imagen 15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9" name="Imagen 15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8" name="Imagen 16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7" name="Imagen 16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6" name="Imagen 16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5" name="Imagen 16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4" name="Imagen 16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3" name="Imagen 17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2" name="Imagen 17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1" name="Imagen 17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" name="Imagen 17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9" name="Imagen 13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8" name="Imagen 13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7" name="Imagen 14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Imagen 14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5" name="Imagen 14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Imagen 14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Imagen 1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Imagen 15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Imagen 17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Imagen 15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Imagen 15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Imagen 17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Imagen 17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Imagen 17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5" name="Imagen 17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Imagen 1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Imagen 17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Imagen 17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1" name="Imagen 17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" name="Imagen 13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" name="Imagen 13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Imagen 1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7" name="Imagen 14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Imagen 14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Imagen 1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Imagen 14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Imagen 14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Imagen 15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1" name="Imagen 15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Imagen 15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Imagen 15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Imagen 17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Imagen 17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Imagen 17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Imagen 17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Imagen 1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Imagen 17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Imagen 17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Imagen 1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Imagen 13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Imagen 13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Imagen 13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Imagen 14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Imagen 14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Imagen 14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Imagen 14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Imagen 14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Imagen 15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Imagen 15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Imagen 15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Imagen 15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Imagen 1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Imagen 17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Imagen 17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Imagen 17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Imagen 17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Imagen 17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Imagen 17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Imagen 17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Imagen 13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Imagen 13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Imagen 13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Imagen 14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Imagen 14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Imagen 14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Imagen 14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n 14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n 15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agen 15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Imagen 15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n 15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agen 17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n 17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n 17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n 17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n 17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n 17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n 17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17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n 13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n 13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13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n 14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14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14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n 14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14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15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15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15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5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4" name="Picture 8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3" name="Picture 8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2" name="Picture 8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1" name="Picture 8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0" name="Picture 8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9" name="Picture 8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8" name="Picture 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7" name="Picture 7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" name="Picture 7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5" name="Picture 7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4" name="Picture 7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3" name="Picture 7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2" name="Picture 7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1" name="Picture 7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0" name="Picture 7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9" name="Picture 7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8" name="Picture 7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7" name="Picture 7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" name="Picture 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5" name="Picture 7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4" name="Picture 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3" name="Picture 7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2" name="Picture 7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1" name="Picture 7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9" name="Picture 7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8" name="Picture 7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7" name="Picture 7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" name="Picture 7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5" name="Picture 7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4" name="Picture 7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3" name="Picture 7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2" name="Picture 7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1" name="Picture 7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0" name="Picture 7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9" name="Picture 7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8" name="Picture 7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7" name="Picture 7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" name="Picture 7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5" name="Picture 7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4" name="Picture 7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3" name="Picture 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2" name="Picture 7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1" name="Picture 7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0" name="Picture 7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9" name="Picture 7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8" name="Picture 7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7" name="Picture 7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6" name="Picture 7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" name="Picture 7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4" name="Picture 7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3" name="Picture 7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2" name="Picture 7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1" name="Picture 7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0" name="Picture 7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9" name="Picture 7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8" name="Picture 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7" name="Picture 7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6" name="Picture 7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" name="Picture 7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4" name="Picture 7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3" name="Picture 7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2" name="Picture 7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1" name="Picture 7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0" name="Picture 7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9" name="Picture 7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8" name="Picture 7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7" name="Picture 7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6" name="Picture 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5" name="Picture 7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4" name="Picture 7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3" name="Picture 7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2" name="Picture 7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1" name="Picture 7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0" name="Picture 7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9" name="Picture 7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8" name="Picture 7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7" name="Picture 7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6" name="Picture 7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" name="Picture 7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4" name="Picture 7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3" name="Picture 7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2" name="Picture 7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1" name="Picture 7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0" name="Picture 7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9" name="Picture 7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8" name="Picture 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" name="Picture 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" name="Picture 7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" name="Picture 7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" name="Picture 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3" name="Picture 7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2" name="Picture 7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1" name="Picture 7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0" name="Picture 7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9" name="Picture 7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8" name="Picture 7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7" name="Picture 7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6" name="Picture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5" name="Picture 7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" name="Picture 7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3" name="Picture 7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2" name="Picture 7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1" name="Picture 7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0" name="Picture 7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9" name="Picture 7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8" name="Picture 7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7" name="Picture 6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6" name="Picture 6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5" name="Picture 6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" name="Picture 6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3" name="Picture 6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2" name="Picture 6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1" name="Picture 6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0" name="Picture 6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9" name="Picture 6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8" name="Picture 6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7" name="Picture 6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6" name="Picture 6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5" name="Picture 6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" name="Picture 6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3" name="Picture 6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2" name="Picture 6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1" name="Picture 6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0" name="Picture 6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9" name="Picture 6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8" name="Picture 6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7" name="Picture 6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6" name="Picture 6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4" name="Picture 6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" name="Picture 6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2" name="Picture 6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1" name="Picture 6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0" name="Picture 6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9" name="Picture 6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8" name="Picture 6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7" name="Picture 6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6" name="Picture 6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5" name="Picture 6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4" name="Picture 6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" name="Picture 6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2" name="Picture 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1" name="Picture 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0" name="Picture 6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9" name="Picture 6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8" name="Picture 6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7" name="Picture 6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6" name="Picture 6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5" name="Picture 6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4" name="Picture 6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" name="Picture 6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2" name="Picture 6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1" name="Picture 6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0" name="Picture 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9" name="Picture 6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8" name="Picture 6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6" name="Picture 6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5" name="Picture 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4" name="Picture 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" name="Picture 6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2" name="Picture 6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1" name="Picture 6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0" name="Picture 6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9" name="Picture 6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8" name="Picture 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7" name="Picture 6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6" name="Picture 6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5" name="Picture 6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4" name="Picture 6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3" name="Picture 6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2" name="Picture 6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1" name="Picture 6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0" name="Picture 6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9" name="Picture 6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8" name="Picture 6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7" name="Picture 6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6" name="Picture 6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5" name="Picture 6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4" name="Picture 6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3" name="Picture 6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" name="Picture 6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1" name="Picture 6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0" name="Picture 6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9" name="Picture 6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" name="Picture 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7" name="Picture 6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" name="Picture 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" name="Picture 6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" name="Picture 6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" name="Picture 6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" name="Picture 6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1" name="Picture 6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0" name="Picture 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9" name="Picture 6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8" name="Picture 6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7" name="Picture 6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6" name="Picture 6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5" name="Picture 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4" name="Picture 6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3" name="Picture 6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" name="Picture 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1" name="Picture 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0" name="Picture 6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9" name="Picture 6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8" name="Picture 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7" name="Picture 5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6" name="Picture 5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5" name="Picture 5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4" name="Picture 5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3" name="Picture 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" name="Picture 5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" name="Picture 5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0" name="Picture 5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9" name="Picture 5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8" name="Picture 5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7" name="Picture 5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6" name="Picture 5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5" name="Picture 5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4" name="Picture 5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3" name="Picture 5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2" name="Picture 5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" name="Picture 5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0" name="Picture 5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9" name="Picture 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8" name="Picture 5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7" name="Picture 5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6" name="Picture 5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5" name="Picture 5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4" name="Picture 5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3" name="Picture 5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2" name="Picture 5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" name="Picture 5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0" name="Picture 5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9" name="Picture 5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8" name="Picture 5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7" name="Picture 5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6" name="Picture 5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5" name="Picture 5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4" name="Picture 5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3" name="Picture 5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2" name="Picture 5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0" name="Picture 5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9" name="Picture 5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8" name="Picture 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7" name="Picture 5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6" name="Picture 5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5" name="Picture 5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4" name="Picture 5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3" name="Picture 5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2" name="Picture 5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" name="Picture 5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0" name="Picture 5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9" name="Picture 5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7" name="Picture 5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6" name="Picture 5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5" name="Picture 5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4" name="Picture 5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3" name="Picture 5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2" name="Picture 5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1" name="Picture 5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" name="Picture 5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9" name="Picture 5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8" name="Picture 5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7" name="Picture 5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6" name="Picture 5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5" name="Picture 5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4" name="Picture 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3" name="Picture 5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2" name="Picture 5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1" name="Picture 5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" name="Picture 5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9" name="Picture 5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8" name="Picture 5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7" name="Picture 5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6" name="Picture 5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5" name="Picture 5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4" name="Picture 5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3" name="Picture 5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2" name="Picture 5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1" name="Picture 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" name="Picture 5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9" name="Picture 5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8" name="Picture 5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7" name="Picture 5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" name="Picture 5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5" name="Picture 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4" name="Picture 5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" name="Picture 5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" name="Picture 5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" name="Picture 5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" name="Picture 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9" name="Picture 5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8" name="Picture 5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7" name="Picture 5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6" name="Picture 5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5" name="Picture 5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4" name="Picture 5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3" name="Picture 5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2" name="Picture 5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1" name="Picture 5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0" name="Picture 5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" name="Picture 5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8" name="Picture 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7" name="Picture 4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6" name="Picture 4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5" name="Picture 4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4" name="Picture 4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3" name="Picture 4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2" name="Picture 4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1" name="Picture 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0" name="Picture 4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" name="Picture 4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8" name="Picture 4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7" name="Picture 4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6" name="Picture 4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5" name="Picture 4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4" name="Picture 4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3" name="Picture 4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2" name="Picture 4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1" name="Picture 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0" name="Picture 4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" name="Picture 4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8" name="Picture 4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7" name="Picture 4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6" name="Picture 4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5" name="Picture 4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4" name="Picture 4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3" name="Picture 4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2" name="Picture 4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1" name="Picture 4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0" name="Picture 4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" name="Picture 4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8" name="Picture 4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7" name="Picture 4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6" name="Picture 4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5" name="Picture 4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4" name="Picture 4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3" name="Picture 4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2" name="Picture 4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1" name="Picture 4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0" name="Picture 4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9" name="Picture 4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" name="Picture 4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7" name="Picture 4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6" name="Picture 4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5" name="Picture 4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4" name="Picture 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3" name="Picture 4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2" name="Picture 4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1" name="Picture 4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0" name="Picture 4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9" name="Picture 4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" name="Picture 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7" name="Picture 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6" name="Picture 4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5" name="Picture 4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4" name="Picture 4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3" name="Picture 4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2" name="Picture 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1" name="Picture 4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0" name="Picture 4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9" name="Picture 4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" name="Picture 4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7" name="Picture 4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6" name="Picture 4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5" name="Picture 4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4" name="Picture 4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3" name="Picture 4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2" name="Picture 4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1" name="Picture 4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0" name="Picture 4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9" name="Picture 4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" name="Picture 4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7" name="Picture 4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6" name="Picture 4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5" name="Picture 4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4" name="Picture 4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3" name="Picture 4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2" name="Picture 4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1" name="Picture 4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0" name="Picture 4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9" name="Picture 4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" name="Picture 3" descr="D:\Respaldo 03-03-2010\E\Respaldo 12-3-2009\Mis Documentos\SRF III\fotos\fotoswaspam\065_2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61" y="3068960"/>
            <a:ext cx="2057425" cy="2947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84" name="Picture 7" descr="D:\Respaldo 03-03-2010\E\Respaldo 12-3-2009\Mis Documentos\SRF III\fotos\fotoswaspam\rollo1\R001-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32972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5" name="Marcador de contenido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 b="3484"/>
          <a:stretch/>
        </p:blipFill>
        <p:spPr>
          <a:xfrm>
            <a:off x="5868144" y="104775"/>
            <a:ext cx="3030866" cy="6303819"/>
          </a:xfrm>
          <a:prstGeom prst="rect">
            <a:avLst/>
          </a:prstGeom>
        </p:spPr>
      </p:pic>
      <p:sp>
        <p:nvSpPr>
          <p:cNvPr id="786" name="CuadroTexto 785">
            <a:extLst>
              <a:ext uri="{FF2B5EF4-FFF2-40B4-BE49-F238E27FC236}">
                <a16:creationId xmlns:a16="http://schemas.microsoft.com/office/drawing/2014/main" xmlns="" id="{25C39D15-106C-44BF-A1A8-F3A66A5456FC}"/>
              </a:ext>
            </a:extLst>
          </p:cNvPr>
          <p:cNvSpPr txBox="1"/>
          <p:nvPr/>
        </p:nvSpPr>
        <p:spPr>
          <a:xfrm>
            <a:off x="190501" y="2073492"/>
            <a:ext cx="5317604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2000" b="1" dirty="0">
                <a:effectLst/>
                <a:ea typeface="Calibri" panose="020F0502020204030204" pitchFamily="34" charset="0"/>
              </a:rPr>
              <a:t>Período de inspección: </a:t>
            </a:r>
            <a:r>
              <a:rPr lang="es-MX" sz="2000" dirty="0">
                <a:effectLst/>
                <a:ea typeface="Calibri" panose="020F0502020204030204" pitchFamily="34" charset="0"/>
              </a:rPr>
              <a:t>Cada ruta de exploración deberá ser inspeccionada </a:t>
            </a:r>
            <a:r>
              <a:rPr lang="es-MX" sz="2000" dirty="0" smtClean="0">
                <a:effectLst/>
                <a:ea typeface="Calibri" panose="020F0502020204030204" pitchFamily="34" charset="0"/>
              </a:rPr>
              <a:t>una vez al mes.</a:t>
            </a:r>
            <a:endParaRPr lang="es-NI" sz="2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1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85" y="692697"/>
            <a:ext cx="2296581" cy="4592864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74" y="692696"/>
            <a:ext cx="2287790" cy="45928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2143335" cy="4592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" y="692696"/>
            <a:ext cx="2120140" cy="459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6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68744"/>
              </p:ext>
            </p:extLst>
          </p:nvPr>
        </p:nvGraphicFramePr>
        <p:xfrm>
          <a:off x="457200" y="1916832"/>
          <a:ext cx="828092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916"/>
                <a:gridCol w="2253668"/>
                <a:gridCol w="3139184"/>
                <a:gridCol w="1368154"/>
              </a:tblGrid>
              <a:tr h="370840">
                <a:tc>
                  <a:txBody>
                    <a:bodyPr/>
                    <a:lstStyle/>
                    <a:p>
                      <a:r>
                        <a:rPr lang="es-NI" dirty="0" smtClean="0"/>
                        <a:t>CODIGO</a:t>
                      </a:r>
                      <a:endParaRPr lang="es-N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DESCRIPCION</a:t>
                      </a:r>
                      <a:endParaRPr lang="es-N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NI" dirty="0" smtClean="0"/>
                        <a:t>RE-RC#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RE: Ruta de exploración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RC: Rata de campo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# Número de ruta</a:t>
                      </a:r>
                      <a:endParaRPr lang="es-N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0922" cy="70609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NI" sz="3600" dirty="0" smtClean="0"/>
              <a:t>Rutas de exploración de Ratas de Campo</a:t>
            </a:r>
            <a:endParaRPr lang="es-NI" sz="3600" dirty="0"/>
          </a:p>
        </p:txBody>
      </p:sp>
    </p:spTree>
    <p:extLst>
      <p:ext uri="{BB962C8B-B14F-4D97-AF65-F5344CB8AC3E}">
        <p14:creationId xmlns:p14="http://schemas.microsoft.com/office/powerpoint/2010/main" val="17405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NI" smtClean="0"/>
              <a:t>Delegaciones departamentales</a:t>
            </a:r>
            <a:endParaRPr lang="es-NI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2303272"/>
            <a:ext cx="8964488" cy="2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4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2"/>
          <p:cNvSpPr>
            <a:spLocks noChangeArrowheads="1"/>
          </p:cNvSpPr>
          <p:nvPr/>
        </p:nvSpPr>
        <p:spPr bwMode="auto">
          <a:xfrm>
            <a:off x="1055095" y="285169"/>
            <a:ext cx="6421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NI" sz="4000" b="1" dirty="0" smtClean="0">
                <a:solidFill>
                  <a:srgbClr val="169DA9"/>
                </a:solidFill>
                <a:latin typeface="Arial" panose="020B0604020202020204" pitchFamily="34" charset="0"/>
              </a:rPr>
              <a:t>¡</a:t>
            </a:r>
            <a:r>
              <a:rPr lang="es-MX" altLang="es-NI" sz="4800" b="1" dirty="0" smtClean="0">
                <a:solidFill>
                  <a:srgbClr val="169DA9"/>
                </a:solidFill>
                <a:latin typeface="Arial" panose="020B0604020202020204" pitchFamily="34" charset="0"/>
              </a:rPr>
              <a:t>MUCHAS GRACIAS!</a:t>
            </a:r>
            <a:endParaRPr lang="es-NI" altLang="es-NI" sz="4800" b="1" dirty="0">
              <a:solidFill>
                <a:srgbClr val="169DA9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5" descr="D:\Respaldo 03-03-2010\E\Respaldo 12-3-2009\Mis Documentos\SRF III\fotos\fotoswaspam\rollo1\E1_001_P_03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434138" cy="438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49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5088</TotalTime>
  <Words>277</Words>
  <Application>Microsoft Office PowerPoint</Application>
  <PresentationFormat>Presentación en pantalla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Courier New</vt:lpstr>
      <vt:lpstr>Times New Roman</vt:lpstr>
      <vt:lpstr>Tema de Office</vt:lpstr>
      <vt:lpstr>Presentación de PowerPoint</vt:lpstr>
      <vt:lpstr>Presentación de PowerPoint</vt:lpstr>
      <vt:lpstr>Estrategias a implementar</vt:lpstr>
      <vt:lpstr>Presentación de PowerPoint</vt:lpstr>
      <vt:lpstr>Presentación de PowerPoint</vt:lpstr>
      <vt:lpstr>Presentación de PowerPoint</vt:lpstr>
      <vt:lpstr>Rutas de exploración de Ratas de Campo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Henry Osejo</dc:creator>
  <cp:lastModifiedBy>Coord. Areas Libres de Plagas</cp:lastModifiedBy>
  <cp:revision>502</cp:revision>
  <cp:lastPrinted>2019-10-25T22:32:55Z</cp:lastPrinted>
  <dcterms:created xsi:type="dcterms:W3CDTF">2018-03-15T16:09:17Z</dcterms:created>
  <dcterms:modified xsi:type="dcterms:W3CDTF">2022-08-18T18:09:44Z</dcterms:modified>
</cp:coreProperties>
</file>